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6.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7.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8.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9.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728" r:id="rId2"/>
    <p:sldMasterId id="2147483742" r:id="rId3"/>
    <p:sldMasterId id="2147483756" r:id="rId4"/>
    <p:sldMasterId id="2147483762" r:id="rId5"/>
    <p:sldMasterId id="2147483768" r:id="rId6"/>
    <p:sldMasterId id="2147483774" r:id="rId7"/>
    <p:sldMasterId id="2147483780" r:id="rId8"/>
    <p:sldMasterId id="2147483786" r:id="rId9"/>
    <p:sldMasterId id="2147483792" r:id="rId10"/>
  </p:sldMasterIdLst>
  <p:notesMasterIdLst>
    <p:notesMasterId r:id="rId53"/>
  </p:notesMasterIdLst>
  <p:sldIdLst>
    <p:sldId id="319" r:id="rId11"/>
    <p:sldId id="316" r:id="rId12"/>
    <p:sldId id="317" r:id="rId13"/>
    <p:sldId id="318" r:id="rId14"/>
    <p:sldId id="311" r:id="rId15"/>
    <p:sldId id="273" r:id="rId16"/>
    <p:sldId id="274" r:id="rId17"/>
    <p:sldId id="275" r:id="rId18"/>
    <p:sldId id="322" r:id="rId19"/>
    <p:sldId id="323" r:id="rId20"/>
    <p:sldId id="280" r:id="rId21"/>
    <p:sldId id="281" r:id="rId22"/>
    <p:sldId id="282" r:id="rId23"/>
    <p:sldId id="286" r:id="rId24"/>
    <p:sldId id="287" r:id="rId25"/>
    <p:sldId id="324" r:id="rId26"/>
    <p:sldId id="325" r:id="rId27"/>
    <p:sldId id="314" r:id="rId28"/>
    <p:sldId id="315" r:id="rId29"/>
    <p:sldId id="283" r:id="rId30"/>
    <p:sldId id="321" r:id="rId31"/>
    <p:sldId id="302" r:id="rId32"/>
    <p:sldId id="303" r:id="rId33"/>
    <p:sldId id="327" r:id="rId34"/>
    <p:sldId id="328" r:id="rId35"/>
    <p:sldId id="329" r:id="rId36"/>
    <p:sldId id="342" r:id="rId37"/>
    <p:sldId id="330" r:id="rId38"/>
    <p:sldId id="331" r:id="rId39"/>
    <p:sldId id="341" r:id="rId40"/>
    <p:sldId id="288" r:id="rId41"/>
    <p:sldId id="285" r:id="rId42"/>
    <p:sldId id="320" r:id="rId43"/>
    <p:sldId id="332" r:id="rId44"/>
    <p:sldId id="333" r:id="rId45"/>
    <p:sldId id="334" r:id="rId46"/>
    <p:sldId id="335" r:id="rId47"/>
    <p:sldId id="336" r:id="rId48"/>
    <p:sldId id="337" r:id="rId49"/>
    <p:sldId id="338" r:id="rId50"/>
    <p:sldId id="339" r:id="rId51"/>
    <p:sldId id="340" r:id="rId52"/>
  </p:sldIdLst>
  <p:sldSz cx="9144000" cy="5143500" type="screen16x9"/>
  <p:notesSz cx="6858000" cy="9144000"/>
  <p:embeddedFontLst>
    <p:embeddedFont>
      <p:font typeface="MS PGothic" panose="020B0600070205080204" pitchFamily="34" charset="-128"/>
      <p:regular r:id="rId54"/>
    </p:embeddedFont>
    <p:embeddedFont>
      <p:font typeface="Overpass" panose="020B0604020202020204" charset="0"/>
      <p:regular r:id="rId55"/>
      <p:bold r:id="rId56"/>
      <p:italic r:id="rId57"/>
      <p:boldItalic r:id="rId58"/>
    </p:embeddedFont>
    <p:embeddedFont>
      <p:font typeface="MS PGothic" panose="020B0600070205080204" pitchFamily="34" charset="-128"/>
      <p:regular r:id="rId54"/>
    </p:embeddedFont>
    <p:embeddedFont>
      <p:font typeface="Mangal" panose="02040503050203030202" pitchFamily="18" charset="0"/>
      <p:regular r:id="rId59"/>
      <p:bold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365" autoAdjust="0"/>
  </p:normalViewPr>
  <p:slideViewPr>
    <p:cSldViewPr snapToGrid="0">
      <p:cViewPr varScale="1">
        <p:scale>
          <a:sx n="115" d="100"/>
          <a:sy n="115" d="100"/>
        </p:scale>
        <p:origin x="149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font" Target="fonts/font2.fntdata"/><Relationship Id="rId63"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54" Type="http://schemas.openxmlformats.org/officeDocument/2006/relationships/font" Target="fonts/font1.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notesMaster" Target="notesMasters/notesMaster1.xml"/><Relationship Id="rId58" Type="http://schemas.openxmlformats.org/officeDocument/2006/relationships/font" Target="fonts/font5.fntdata"/><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font" Target="fonts/font4.fntdata"/><Relationship Id="rId61"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font" Target="fonts/font7.fntdata"/><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font" Target="fonts/font3.fntdata"/><Relationship Id="rId64"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41.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www.reactivemanifesto.org/glossary#Resource" TargetMode="External"/><Relationship Id="rId13" Type="http://schemas.openxmlformats.org/officeDocument/2006/relationships/hyperlink" Target="http://www.reactivemanifesto.org/glossary#Back-Pressure" TargetMode="External"/><Relationship Id="rId3" Type="http://schemas.openxmlformats.org/officeDocument/2006/relationships/hyperlink" Target="http://www.reactivemanifesto.org/glossary#System" TargetMode="External"/><Relationship Id="rId7" Type="http://schemas.openxmlformats.org/officeDocument/2006/relationships/hyperlink" Target="http://www.reactivemanifesto.org/glossary#Component" TargetMode="External"/><Relationship Id="rId12" Type="http://schemas.openxmlformats.org/officeDocument/2006/relationships/hyperlink" Target="http://www.reactivemanifesto.org/glossary#Location-Transparency"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www.reactivemanifesto.org/glossary#Delegation" TargetMode="External"/><Relationship Id="rId11" Type="http://schemas.openxmlformats.org/officeDocument/2006/relationships/hyperlink" Target="http://www.reactivemanifesto.org/glossary#Message-Driven" TargetMode="External"/><Relationship Id="rId5" Type="http://schemas.openxmlformats.org/officeDocument/2006/relationships/hyperlink" Target="http://www.reactivemanifesto.org/glossary#Isolation" TargetMode="External"/><Relationship Id="rId10" Type="http://schemas.openxmlformats.org/officeDocument/2006/relationships/hyperlink" Target="http://www.reactivemanifesto.org/glossary#Asynchronous" TargetMode="External"/><Relationship Id="rId4" Type="http://schemas.openxmlformats.org/officeDocument/2006/relationships/hyperlink" Target="http://www.reactivemanifesto.org/glossary#Failure" TargetMode="External"/><Relationship Id="rId9" Type="http://schemas.openxmlformats.org/officeDocument/2006/relationships/hyperlink" Target="http://www.reactivemanifesto.org/glossary#Elasticity" TargetMode="External"/><Relationship Id="rId14" Type="http://schemas.openxmlformats.org/officeDocument/2006/relationships/hyperlink" Target="http://www.reactivemanifesto.org/glossary#Non-Blocking"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007245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 name="Shape 5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83312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22465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17529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2457026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91773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422862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 name="Shape 5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2615619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 name="Shape 5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7619658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1428349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30165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txBox="1">
            <a:spLocks noGrp="1" noChangeArrowheads="1"/>
          </p:cNvSpPr>
          <p:nvPr/>
        </p:nvSpPr>
        <p:spPr bwMode="auto">
          <a:xfrm>
            <a:off x="3970938" y="8772668"/>
            <a:ext cx="3037840" cy="461804"/>
          </a:xfrm>
          <a:prstGeom prst="rect">
            <a:avLst/>
          </a:prstGeom>
          <a:noFill/>
          <a:ln w="9525">
            <a:noFill/>
            <a:miter lim="800000"/>
            <a:headEnd/>
            <a:tailEnd/>
          </a:ln>
        </p:spPr>
        <p:txBody>
          <a:bodyPr lIns="92818" tIns="46409" rIns="92818" bIns="46409" anchor="b"/>
          <a:lstStyle/>
          <a:p>
            <a:pPr marL="0" marR="0" lvl="0" indent="0" algn="r" defTabSz="914400" rtl="0" eaLnBrk="1" fontAlgn="base" latinLnBrk="0" hangingPunct="1">
              <a:lnSpc>
                <a:spcPct val="100000"/>
              </a:lnSpc>
              <a:spcBef>
                <a:spcPct val="0"/>
              </a:spcBef>
              <a:spcAft>
                <a:spcPct val="0"/>
              </a:spcAft>
              <a:buClrTx/>
              <a:buSzTx/>
              <a:buFontTx/>
              <a:buNone/>
              <a:tabLst/>
              <a:defRPr/>
            </a:pPr>
            <a:fld id="{AD3FF362-DEF4-4903-862F-999502827486}"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73059" name="Rectangle 2"/>
          <p:cNvSpPr>
            <a:spLocks noGrp="1" noRot="1" noChangeAspect="1" noChangeArrowheads="1" noTextEdit="1"/>
          </p:cNvSpPr>
          <p:nvPr>
            <p:ph type="sldImg"/>
          </p:nvPr>
        </p:nvSpPr>
        <p:spPr>
          <a:xfrm>
            <a:off x="381000" y="685800"/>
            <a:ext cx="6096000" cy="3429000"/>
          </a:xfrm>
          <a:ln/>
        </p:spPr>
      </p:sp>
      <p:sp>
        <p:nvSpPr>
          <p:cNvPr id="173060" name="Rectangle 3"/>
          <p:cNvSpPr>
            <a:spLocks noGrp="1" noChangeArrowheads="1"/>
          </p:cNvSpPr>
          <p:nvPr>
            <p:ph type="body" idx="1"/>
          </p:nvPr>
        </p:nvSpPr>
        <p:spPr>
          <a:noFill/>
        </p:spPr>
        <p:txBody>
          <a:bodyPr/>
          <a:lstStyle/>
          <a:p>
            <a:pPr eaLnBrk="1" hangingPunct="1"/>
            <a:r>
              <a:rPr lang="en-US" dirty="0"/>
              <a:t>New images: </a:t>
            </a:r>
            <a:r>
              <a:rPr lang="en-US"/>
              <a:t>Tom Givens</a:t>
            </a:r>
          </a:p>
        </p:txBody>
      </p:sp>
    </p:spTree>
    <p:extLst>
      <p:ext uri="{BB962C8B-B14F-4D97-AF65-F5344CB8AC3E}">
        <p14:creationId xmlns:p14="http://schemas.microsoft.com/office/powerpoint/2010/main" val="39975598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7602395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 name="Shape 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0060559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45750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954800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1642576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478040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636180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64476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3838909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69828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3"/>
          <p:cNvSpPr txBox="1">
            <a:spLocks noGrp="1" noChangeArrowheads="1"/>
          </p:cNvSpPr>
          <p:nvPr/>
        </p:nvSpPr>
        <p:spPr bwMode="auto">
          <a:xfrm>
            <a:off x="3972560" y="0"/>
            <a:ext cx="3037840" cy="461804"/>
          </a:xfrm>
          <a:prstGeom prst="rect">
            <a:avLst/>
          </a:prstGeom>
          <a:noFill/>
          <a:ln w="9525">
            <a:noFill/>
            <a:miter lim="800000"/>
            <a:headEnd/>
            <a:tailEnd/>
          </a:ln>
        </p:spPr>
        <p:txBody>
          <a:bodyPr lIns="93161" tIns="46581" rIns="93161" bIns="46581"/>
          <a:lstStyle/>
          <a:p>
            <a:pPr marL="0" marR="0" lvl="0" indent="0" algn="r" defTabSz="931522" rtl="0" eaLnBrk="1" fontAlgn="base" latinLnBrk="0" hangingPunct="1">
              <a:lnSpc>
                <a:spcPct val="100000"/>
              </a:lnSpc>
              <a:spcBef>
                <a:spcPct val="0"/>
              </a:spcBef>
              <a:spcAft>
                <a:spcPct val="0"/>
              </a:spcAft>
              <a:buClrTx/>
              <a:buSzTx/>
              <a:buFontTx/>
              <a:buNone/>
              <a:tabLst/>
              <a:defRPr/>
            </a:pPr>
            <a:fld id="{4D445B9F-1023-4B9C-8067-8BBCA8F8E61B}" type="datetime1">
              <a:rPr kumimoji="0" lang="en-US" sz="1200" b="1" i="0" u="none" strike="noStrike" kern="1200" cap="none" spc="0" normalizeH="0" baseline="0" noProof="0">
                <a:ln>
                  <a:noFill/>
                </a:ln>
                <a:solidFill>
                  <a:prstClr val="black"/>
                </a:solidFill>
                <a:effectLst/>
                <a:uLnTx/>
                <a:uFillTx/>
                <a:latin typeface="Arial" charset="0"/>
                <a:ea typeface="+mn-ea"/>
                <a:cs typeface="+mn-cs"/>
              </a:rPr>
              <a:pPr marL="0" marR="0" lvl="0" indent="0" algn="r" defTabSz="931522" rtl="0" eaLnBrk="1" fontAlgn="base" latinLnBrk="0" hangingPunct="1">
                <a:lnSpc>
                  <a:spcPct val="100000"/>
                </a:lnSpc>
                <a:spcBef>
                  <a:spcPct val="0"/>
                </a:spcBef>
                <a:spcAft>
                  <a:spcPct val="0"/>
                </a:spcAft>
                <a:buClrTx/>
                <a:buSzTx/>
                <a:buFontTx/>
                <a:buNone/>
                <a:tabLst/>
                <a:defRPr/>
              </a:pPr>
              <a:t>5/4/2018</a:t>
            </a:fld>
            <a:endParaRPr kumimoji="0" lang="en-US" sz="1200" b="1" i="0" u="none" strike="noStrike" kern="1200" cap="none" spc="0" normalizeH="0" baseline="0" noProof="0">
              <a:ln>
                <a:noFill/>
              </a:ln>
              <a:solidFill>
                <a:prstClr val="black"/>
              </a:solidFill>
              <a:effectLst/>
              <a:uLnTx/>
              <a:uFillTx/>
              <a:latin typeface="Arial" charset="0"/>
              <a:ea typeface="+mn-ea"/>
              <a:cs typeface="+mn-cs"/>
            </a:endParaRPr>
          </a:p>
        </p:txBody>
      </p:sp>
      <p:sp>
        <p:nvSpPr>
          <p:cNvPr id="21506" name="Rectangle 7"/>
          <p:cNvSpPr txBox="1">
            <a:spLocks noGrp="1" noChangeArrowheads="1"/>
          </p:cNvSpPr>
          <p:nvPr/>
        </p:nvSpPr>
        <p:spPr bwMode="auto">
          <a:xfrm>
            <a:off x="3972560" y="8774271"/>
            <a:ext cx="3037840" cy="461804"/>
          </a:xfrm>
          <a:prstGeom prst="rect">
            <a:avLst/>
          </a:prstGeom>
          <a:noFill/>
          <a:ln w="9525">
            <a:noFill/>
            <a:miter lim="800000"/>
            <a:headEnd/>
            <a:tailEnd/>
          </a:ln>
        </p:spPr>
        <p:txBody>
          <a:bodyPr lIns="93161" tIns="46581" rIns="93161" bIns="46581" anchor="b"/>
          <a:lstStyle/>
          <a:p>
            <a:pPr marL="0" marR="0" lvl="0" indent="0" algn="r" defTabSz="931522" rtl="0" eaLnBrk="1" fontAlgn="base" latinLnBrk="0" hangingPunct="1">
              <a:lnSpc>
                <a:spcPct val="100000"/>
              </a:lnSpc>
              <a:spcBef>
                <a:spcPct val="0"/>
              </a:spcBef>
              <a:spcAft>
                <a:spcPct val="0"/>
              </a:spcAft>
              <a:buClrTx/>
              <a:buSzTx/>
              <a:buFontTx/>
              <a:buNone/>
              <a:tabLst/>
              <a:defRPr/>
            </a:pPr>
            <a:fld id="{89FE8C18-1E35-4D4B-BC77-A88C0D472659}" type="slidenum">
              <a:rPr kumimoji="0" lang="en-US" sz="1200" b="1" i="0" u="none" strike="noStrike" kern="1200" cap="none" spc="0" normalizeH="0" baseline="0" noProof="0">
                <a:ln>
                  <a:noFill/>
                </a:ln>
                <a:solidFill>
                  <a:prstClr val="black"/>
                </a:solidFill>
                <a:effectLst/>
                <a:uLnTx/>
                <a:uFillTx/>
                <a:latin typeface="Arial" charset="0"/>
                <a:ea typeface="+mn-ea"/>
                <a:cs typeface="+mn-cs"/>
              </a:rPr>
              <a:pPr marL="0" marR="0" lvl="0" indent="0" algn="r" defTabSz="931522" rtl="0" eaLnBrk="1" fontAlgn="base" latinLnBrk="0" hangingPunct="1">
                <a:lnSpc>
                  <a:spcPct val="100000"/>
                </a:lnSpc>
                <a:spcBef>
                  <a:spcPct val="0"/>
                </a:spcBef>
                <a:spcAft>
                  <a:spcPct val="0"/>
                </a:spcAft>
                <a:buClrTx/>
                <a:buSzTx/>
                <a:buFontTx/>
                <a:buNone/>
                <a:tabLst/>
                <a:defRPr/>
              </a:pPr>
              <a:t>3</a:t>
            </a:fld>
            <a:endParaRPr kumimoji="0" lang="en-US" sz="1200" b="1" i="0" u="none" strike="noStrike" kern="1200" cap="none" spc="0" normalizeH="0" baseline="0" noProof="0">
              <a:ln>
                <a:noFill/>
              </a:ln>
              <a:solidFill>
                <a:prstClr val="black"/>
              </a:solidFill>
              <a:effectLst/>
              <a:uLnTx/>
              <a:uFillTx/>
              <a:latin typeface="Arial" charset="0"/>
              <a:ea typeface="+mn-ea"/>
              <a:cs typeface="+mn-cs"/>
            </a:endParaRPr>
          </a:p>
        </p:txBody>
      </p:sp>
      <p:sp>
        <p:nvSpPr>
          <p:cNvPr id="21507" name="Rectangle 2"/>
          <p:cNvSpPr>
            <a:spLocks noGrp="1" noRot="1" noChangeAspect="1" noChangeArrowheads="1" noTextEdit="1"/>
          </p:cNvSpPr>
          <p:nvPr>
            <p:ph type="sldImg"/>
          </p:nvPr>
        </p:nvSpPr>
        <p:spPr>
          <a:xfrm>
            <a:off x="381000" y="685800"/>
            <a:ext cx="6096000" cy="3429000"/>
          </a:xfrm>
          <a:ln/>
        </p:spPr>
      </p:sp>
      <p:sp>
        <p:nvSpPr>
          <p:cNvPr id="21508" name="Rectangle 3"/>
          <p:cNvSpPr>
            <a:spLocks noGrp="1" noChangeArrowheads="1"/>
          </p:cNvSpPr>
          <p:nvPr>
            <p:ph type="body" idx="1"/>
          </p:nvPr>
        </p:nvSpPr>
        <p:spPr>
          <a:noFill/>
        </p:spPr>
        <p:txBody>
          <a:bodyPr lIns="93161" tIns="46581" rIns="93161" bIns="46581"/>
          <a:lstStyle/>
          <a:p>
            <a:endParaRPr lang="en-US" dirty="0"/>
          </a:p>
        </p:txBody>
      </p:sp>
    </p:spTree>
    <p:extLst>
      <p:ext uri="{BB962C8B-B14F-4D97-AF65-F5344CB8AC3E}">
        <p14:creationId xmlns:p14="http://schemas.microsoft.com/office/powerpoint/2010/main" val="2646688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 name="Shape 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2630560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594054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306016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821664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 name="Shape 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5301190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156282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3877772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608082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1025279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22624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txBox="1">
            <a:spLocks noGrp="1" noChangeArrowheads="1"/>
          </p:cNvSpPr>
          <p:nvPr/>
        </p:nvSpPr>
        <p:spPr bwMode="auto">
          <a:xfrm>
            <a:off x="3970938" y="8772668"/>
            <a:ext cx="3037840" cy="461804"/>
          </a:xfrm>
          <a:prstGeom prst="rect">
            <a:avLst/>
          </a:prstGeom>
          <a:noFill/>
          <a:ln w="9525">
            <a:noFill/>
            <a:miter lim="800000"/>
            <a:headEnd/>
            <a:tailEnd/>
          </a:ln>
        </p:spPr>
        <p:txBody>
          <a:bodyPr lIns="92830" tIns="46415" rIns="92830" bIns="46415" anchor="b"/>
          <a:lstStyle/>
          <a:p>
            <a:pPr marL="0" marR="0" lvl="0" indent="0" algn="r" defTabSz="914400" rtl="0" eaLnBrk="1" fontAlgn="base" latinLnBrk="0" hangingPunct="1">
              <a:lnSpc>
                <a:spcPct val="100000"/>
              </a:lnSpc>
              <a:spcBef>
                <a:spcPct val="0"/>
              </a:spcBef>
              <a:spcAft>
                <a:spcPct val="0"/>
              </a:spcAft>
              <a:buClrTx/>
              <a:buSzTx/>
              <a:buFontTx/>
              <a:buNone/>
              <a:tabLst/>
              <a:defRPr/>
            </a:pPr>
            <a:fld id="{1C459E22-B92A-4A34-A6D7-BA42C1953ED3}"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7650" name="Rectangle 2"/>
          <p:cNvSpPr>
            <a:spLocks noGrp="1" noRot="1" noChangeAspect="1" noChangeArrowheads="1" noTextEdit="1"/>
          </p:cNvSpPr>
          <p:nvPr>
            <p:ph type="sldImg"/>
          </p:nvPr>
        </p:nvSpPr>
        <p:spPr>
          <a:xfrm>
            <a:off x="439738" y="696913"/>
            <a:ext cx="6135687" cy="3452812"/>
          </a:xfrm>
          <a:ln/>
        </p:spPr>
      </p:sp>
      <p:sp>
        <p:nvSpPr>
          <p:cNvPr id="27651" name="Rectangle 3"/>
          <p:cNvSpPr>
            <a:spLocks noGrp="1" noChangeArrowheads="1"/>
          </p:cNvSpPr>
          <p:nvPr>
            <p:ph type="body" idx="1"/>
          </p:nvPr>
        </p:nvSpPr>
        <p:spPr>
          <a:xfrm>
            <a:off x="934720" y="4387135"/>
            <a:ext cx="5140960" cy="4157838"/>
          </a:xfrm>
          <a:noFill/>
        </p:spPr>
        <p:txBody>
          <a:bodyPr/>
          <a:lstStyle/>
          <a:p>
            <a:pPr marL="111203" indent="-111203" defTabSz="773582" eaLnBrk="1" hangingPunct="1"/>
            <a:endParaRPr lang="en-US"/>
          </a:p>
        </p:txBody>
      </p:sp>
    </p:spTree>
    <p:extLst>
      <p:ext uri="{BB962C8B-B14F-4D97-AF65-F5344CB8AC3E}">
        <p14:creationId xmlns:p14="http://schemas.microsoft.com/office/powerpoint/2010/main" val="37197351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4766005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82715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04400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393755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434118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Streams are everywhere</a:t>
            </a:r>
            <a:r>
              <a:rPr lang="en-US" baseline="0" dirty="0"/>
              <a:t> and there are an abundance of real-time events that enable a highly interactive experience to the user</a:t>
            </a:r>
          </a:p>
          <a:p>
            <a:r>
              <a:rPr lang="en-US" dirty="0"/>
              <a:t>Event – something significant</a:t>
            </a:r>
            <a:r>
              <a:rPr lang="en-US" baseline="0" dirty="0"/>
              <a:t> that has happened in a domain</a:t>
            </a:r>
          </a:p>
          <a:p>
            <a:r>
              <a:rPr lang="en-US" dirty="0"/>
              <a:t>Events are immutable</a:t>
            </a:r>
          </a:p>
          <a:p>
            <a:r>
              <a:rPr lang="en-US" dirty="0"/>
              <a:t>Services are </a:t>
            </a:r>
            <a:r>
              <a:rPr lang="en-US" dirty="0" err="1"/>
              <a:t>async</a:t>
            </a:r>
            <a:r>
              <a:rPr lang="en-US" dirty="0"/>
              <a:t> and</a:t>
            </a:r>
            <a:r>
              <a:rPr lang="en-US" baseline="0" dirty="0"/>
              <a:t> can execute at the same time, there is no blocking</a:t>
            </a:r>
            <a:endParaRPr lang="en-US" dirty="0"/>
          </a:p>
          <a:p>
            <a:r>
              <a:rPr lang="en-US" dirty="0"/>
              <a:t>The </a:t>
            </a:r>
            <a:r>
              <a:rPr lang="en-US" dirty="0" err="1"/>
              <a:t>Eventing</a:t>
            </a:r>
            <a:r>
              <a:rPr lang="en-US" dirty="0"/>
              <a:t> queue is a dumb</a:t>
            </a:r>
            <a:r>
              <a:rPr lang="en-US" baseline="0" dirty="0"/>
              <a:t> channel and not an orchestration engine or elaborate bus.  </a:t>
            </a:r>
            <a:r>
              <a:rPr lang="en-US" sz="1200" kern="1200" dirty="0">
                <a:solidFill>
                  <a:schemeClr val="tx1"/>
                </a:solidFill>
                <a:effectLst/>
                <a:latin typeface="Arial" charset="0"/>
                <a:ea typeface="+mn-ea"/>
                <a:cs typeface="+mn-cs"/>
              </a:rPr>
              <a:t>No code or transformations happen in the pipe (typically</a:t>
            </a:r>
            <a:r>
              <a:rPr lang="en-US" sz="1200" kern="1200" baseline="0" dirty="0">
                <a:solidFill>
                  <a:schemeClr val="tx1"/>
                </a:solidFill>
                <a:effectLst/>
                <a:latin typeface="Arial" charset="0"/>
                <a:ea typeface="+mn-ea"/>
                <a:cs typeface="+mn-cs"/>
              </a:rPr>
              <a:t> problems with SOA)</a:t>
            </a:r>
          </a:p>
          <a:p>
            <a:r>
              <a:rPr lang="en-US" sz="1200" kern="1200" baseline="0" dirty="0">
                <a:solidFill>
                  <a:schemeClr val="tx1"/>
                </a:solidFill>
                <a:effectLst/>
                <a:latin typeface="Arial" charset="0"/>
                <a:ea typeface="+mn-ea"/>
                <a:cs typeface="+mn-cs"/>
              </a:rPr>
              <a:t>Event Sourcing and CQRS patterns can be applied to add value</a:t>
            </a:r>
          </a:p>
          <a:p>
            <a:pPr lvl="0" rtl="0">
              <a:spcBef>
                <a:spcPts val="0"/>
              </a:spcBef>
              <a:buNone/>
            </a:pPr>
            <a:endParaRPr dirty="0"/>
          </a:p>
        </p:txBody>
      </p:sp>
    </p:spTree>
    <p:extLst>
      <p:ext uri="{BB962C8B-B14F-4D97-AF65-F5344CB8AC3E}">
        <p14:creationId xmlns:p14="http://schemas.microsoft.com/office/powerpoint/2010/main" val="4082003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n-US" sz="1200" b="1" kern="1200" dirty="0">
                <a:solidFill>
                  <a:schemeClr val="tx1"/>
                </a:solidFill>
                <a:effectLst/>
                <a:latin typeface="Arial" charset="0"/>
                <a:ea typeface="ＭＳ Ｐゴシック" charset="0"/>
                <a:cs typeface="+mn-cs"/>
              </a:rPr>
              <a:t>Responsive: </a:t>
            </a:r>
            <a:r>
              <a:rPr lang="en-US" dirty="0">
                <a:effectLst/>
              </a:rPr>
              <a:t>The </a:t>
            </a:r>
            <a:r>
              <a:rPr lang="en-US" sz="1200" u="sng" kern="1200" dirty="0">
                <a:solidFill>
                  <a:schemeClr val="tx1"/>
                </a:solidFill>
                <a:effectLst/>
                <a:latin typeface="Arial" charset="0"/>
                <a:ea typeface="ＭＳ Ｐゴシック" charset="0"/>
                <a:cs typeface="+mn-cs"/>
                <a:hlinkClick r:id="rId3"/>
              </a:rPr>
              <a:t>system</a:t>
            </a:r>
            <a:r>
              <a:rPr lang="en-US" dirty="0">
                <a:effectLst/>
              </a:rPr>
              <a:t> responds in a timely manner if at all possible. Responsiveness is the cornerstone of usability and utility, but more than that, responsiveness means that problems may be detected quickly and dealt with effectively. Responsive systems focus on providing rapid and consistent response times, establishing reliable upper bounds so they deliver a consistent quality of service. This consistent behavior in turn simplifies error handling, builds end user confidence, and encourages further interaction.</a:t>
            </a:r>
          </a:p>
          <a:p>
            <a:r>
              <a:rPr lang="en-US" sz="1200" b="1" kern="1200" dirty="0">
                <a:solidFill>
                  <a:schemeClr val="tx1"/>
                </a:solidFill>
                <a:effectLst/>
                <a:latin typeface="Arial" charset="0"/>
                <a:ea typeface="ＭＳ Ｐゴシック" charset="0"/>
                <a:cs typeface="+mn-cs"/>
              </a:rPr>
              <a:t>Resilient: </a:t>
            </a:r>
            <a:r>
              <a:rPr lang="en-US" dirty="0">
                <a:effectLst/>
              </a:rPr>
              <a:t>The system stays responsive in the face of </a:t>
            </a:r>
            <a:r>
              <a:rPr lang="en-US" sz="1200" u="sng" kern="1200" dirty="0">
                <a:solidFill>
                  <a:schemeClr val="tx1"/>
                </a:solidFill>
                <a:effectLst/>
                <a:latin typeface="Arial" charset="0"/>
                <a:ea typeface="ＭＳ Ｐゴシック" charset="0"/>
                <a:cs typeface="+mn-cs"/>
                <a:hlinkClick r:id="rId4"/>
              </a:rPr>
              <a:t>failure</a:t>
            </a:r>
            <a:r>
              <a:rPr lang="en-US" dirty="0">
                <a:effectLst/>
              </a:rPr>
              <a:t>. This applies not only to highly-available, mission critical systems — any system that is not resilient will be unresponsive after a failure. Resilience is achieved by replication, containment, </a:t>
            </a:r>
            <a:r>
              <a:rPr lang="en-US" sz="1200" u="sng" kern="1200" dirty="0">
                <a:solidFill>
                  <a:schemeClr val="tx1"/>
                </a:solidFill>
                <a:effectLst/>
                <a:latin typeface="Arial" charset="0"/>
                <a:ea typeface="ＭＳ Ｐゴシック" charset="0"/>
                <a:cs typeface="+mn-cs"/>
                <a:hlinkClick r:id="rId5"/>
              </a:rPr>
              <a:t>isolation</a:t>
            </a:r>
            <a:r>
              <a:rPr lang="en-US" dirty="0">
                <a:effectLst/>
              </a:rPr>
              <a:t> and </a:t>
            </a:r>
            <a:r>
              <a:rPr lang="en-US" sz="1200" u="sng" kern="1200" dirty="0">
                <a:solidFill>
                  <a:schemeClr val="tx1"/>
                </a:solidFill>
                <a:effectLst/>
                <a:latin typeface="Arial" charset="0"/>
                <a:ea typeface="ＭＳ Ｐゴシック" charset="0"/>
                <a:cs typeface="+mn-cs"/>
                <a:hlinkClick r:id="rId6"/>
              </a:rPr>
              <a:t>delegation</a:t>
            </a:r>
            <a:r>
              <a:rPr lang="en-US" dirty="0">
                <a:effectLst/>
              </a:rPr>
              <a:t>. Failures are contained within each </a:t>
            </a:r>
            <a:r>
              <a:rPr lang="en-US" sz="1200" u="sng" kern="1200" dirty="0">
                <a:solidFill>
                  <a:schemeClr val="tx1"/>
                </a:solidFill>
                <a:effectLst/>
                <a:latin typeface="Arial" charset="0"/>
                <a:ea typeface="ＭＳ Ｐゴシック" charset="0"/>
                <a:cs typeface="+mn-cs"/>
                <a:hlinkClick r:id="rId7"/>
              </a:rPr>
              <a:t>component</a:t>
            </a:r>
            <a:r>
              <a:rPr lang="en-US" dirty="0">
                <a:effectLst/>
              </a:rPr>
              <a:t>, isolating components from each other and thereby ensuring that parts of the system can fail and recover without compromising the system as a whole. Recovery of each component is delegated to another (external) component and high-availability is ensured by replication where necessary. The client of a component is not burdened with handling its failures.</a:t>
            </a:r>
          </a:p>
          <a:p>
            <a:r>
              <a:rPr lang="en-US" sz="1200" b="1" kern="1200" dirty="0">
                <a:solidFill>
                  <a:schemeClr val="tx1"/>
                </a:solidFill>
                <a:effectLst/>
                <a:latin typeface="Arial" charset="0"/>
                <a:ea typeface="ＭＳ Ｐゴシック" charset="0"/>
                <a:cs typeface="+mn-cs"/>
              </a:rPr>
              <a:t>Elastic: </a:t>
            </a:r>
            <a:r>
              <a:rPr lang="en-US" dirty="0">
                <a:effectLst/>
              </a:rPr>
              <a:t>The system stays responsive under varying workload. Reactive Systems can react to changes in the input rate by increasing or decreasing the </a:t>
            </a:r>
            <a:r>
              <a:rPr lang="en-US" sz="1200" u="sng" kern="1200" dirty="0">
                <a:solidFill>
                  <a:schemeClr val="tx1"/>
                </a:solidFill>
                <a:effectLst/>
                <a:latin typeface="Arial" charset="0"/>
                <a:ea typeface="ＭＳ Ｐゴシック" charset="0"/>
                <a:cs typeface="+mn-cs"/>
                <a:hlinkClick r:id="rId8"/>
              </a:rPr>
              <a:t>resources</a:t>
            </a:r>
            <a:r>
              <a:rPr lang="en-US" dirty="0">
                <a:effectLst/>
              </a:rPr>
              <a:t> allocated to service these inputs. This implies designs that have no contention points or central bottlenecks, resulting in the ability to shard or replicate components and distribute inputs among them. Reactive Systems support predictive, as well as Reactive, scaling algorithms by providing relevant live performance measures. They achieve </a:t>
            </a:r>
            <a:r>
              <a:rPr lang="en-US" sz="1200" u="sng" kern="1200" dirty="0">
                <a:solidFill>
                  <a:schemeClr val="tx1"/>
                </a:solidFill>
                <a:effectLst/>
                <a:latin typeface="Arial" charset="0"/>
                <a:ea typeface="ＭＳ Ｐゴシック" charset="0"/>
                <a:cs typeface="+mn-cs"/>
                <a:hlinkClick r:id="rId9"/>
              </a:rPr>
              <a:t>elasticity</a:t>
            </a:r>
            <a:r>
              <a:rPr lang="en-US" dirty="0">
                <a:effectLst/>
              </a:rPr>
              <a:t> in a cost-effective way on commodity hardware and software platforms.</a:t>
            </a:r>
          </a:p>
          <a:p>
            <a:r>
              <a:rPr lang="en-US" sz="1200" b="1" kern="1200" dirty="0">
                <a:solidFill>
                  <a:schemeClr val="tx1"/>
                </a:solidFill>
                <a:effectLst/>
                <a:latin typeface="Arial" charset="0"/>
                <a:ea typeface="ＭＳ Ｐゴシック" charset="0"/>
                <a:cs typeface="+mn-cs"/>
              </a:rPr>
              <a:t>Message Driven: </a:t>
            </a:r>
            <a:r>
              <a:rPr lang="en-US" dirty="0">
                <a:effectLst/>
              </a:rPr>
              <a:t>Reactive Systems rely on </a:t>
            </a:r>
            <a:r>
              <a:rPr lang="en-US" sz="1200" u="sng" kern="1200" dirty="0">
                <a:solidFill>
                  <a:schemeClr val="tx1"/>
                </a:solidFill>
                <a:effectLst/>
                <a:latin typeface="Arial" charset="0"/>
                <a:ea typeface="ＭＳ Ｐゴシック" charset="0"/>
                <a:cs typeface="+mn-cs"/>
                <a:hlinkClick r:id="rId10"/>
              </a:rPr>
              <a:t>asynchronous</a:t>
            </a:r>
            <a:r>
              <a:rPr lang="en-US" dirty="0">
                <a:effectLst/>
              </a:rPr>
              <a:t> </a:t>
            </a:r>
            <a:r>
              <a:rPr lang="en-US" sz="1200" u="sng" kern="1200" dirty="0">
                <a:solidFill>
                  <a:schemeClr val="tx1"/>
                </a:solidFill>
                <a:effectLst/>
                <a:latin typeface="Arial" charset="0"/>
                <a:ea typeface="ＭＳ Ｐゴシック" charset="0"/>
                <a:cs typeface="+mn-cs"/>
                <a:hlinkClick r:id="rId11"/>
              </a:rPr>
              <a:t>message-</a:t>
            </a:r>
            <a:r>
              <a:rPr lang="en-US" sz="1200" u="sng" kern="1200" dirty="0">
                <a:solidFill>
                  <a:schemeClr val="tx1"/>
                </a:solidFill>
                <a:effectLst/>
                <a:latin typeface="Arial" charset="0"/>
                <a:ea typeface="ＭＳ Ｐゴシック" charset="0"/>
                <a:cs typeface="+mn-cs"/>
              </a:rPr>
              <a:t>passing to</a:t>
            </a:r>
            <a:r>
              <a:rPr lang="en-US" dirty="0">
                <a:effectLst/>
              </a:rPr>
              <a:t> establish a boundary between components that ensures loose coupling, isolation and </a:t>
            </a:r>
            <a:r>
              <a:rPr lang="en-US" sz="1200" u="sng" kern="1200" dirty="0">
                <a:solidFill>
                  <a:schemeClr val="tx1"/>
                </a:solidFill>
                <a:effectLst/>
                <a:latin typeface="Arial" charset="0"/>
                <a:ea typeface="ＭＳ Ｐゴシック" charset="0"/>
                <a:cs typeface="+mn-cs"/>
                <a:hlinkClick r:id="rId12"/>
              </a:rPr>
              <a:t>location transparency</a:t>
            </a:r>
            <a:r>
              <a:rPr lang="en-US" dirty="0">
                <a:effectLst/>
              </a:rPr>
              <a:t>. This boundary also provides the means to delegate </a:t>
            </a:r>
            <a:r>
              <a:rPr lang="en-US" sz="1200" u="sng" kern="1200" dirty="0">
                <a:solidFill>
                  <a:schemeClr val="tx1"/>
                </a:solidFill>
                <a:effectLst/>
                <a:latin typeface="Arial" charset="0"/>
                <a:ea typeface="ＭＳ Ｐゴシック" charset="0"/>
                <a:cs typeface="+mn-cs"/>
                <a:hlinkClick r:id="rId4"/>
              </a:rPr>
              <a:t>failures</a:t>
            </a:r>
            <a:r>
              <a:rPr lang="en-US" dirty="0">
                <a:effectLst/>
              </a:rPr>
              <a:t> as messages. Employing explicit message-passing enables load management, elasticity, and flow control by shaping and monitoring the message queues in the system and applying </a:t>
            </a:r>
            <a:r>
              <a:rPr lang="en-US" sz="1200" u="sng" kern="1200" dirty="0">
                <a:solidFill>
                  <a:schemeClr val="tx1"/>
                </a:solidFill>
                <a:effectLst/>
                <a:latin typeface="Arial" charset="0"/>
                <a:ea typeface="ＭＳ Ｐゴシック" charset="0"/>
                <a:cs typeface="+mn-cs"/>
                <a:hlinkClick r:id="rId13"/>
              </a:rPr>
              <a:t>back-</a:t>
            </a:r>
            <a:r>
              <a:rPr lang="en-US" sz="1200" u="sng" kern="1200" dirty="0">
                <a:solidFill>
                  <a:schemeClr val="tx1"/>
                </a:solidFill>
                <a:effectLst/>
                <a:latin typeface="Arial" charset="0"/>
                <a:ea typeface="ＭＳ Ｐゴシック" charset="0"/>
                <a:cs typeface="+mn-cs"/>
              </a:rPr>
              <a:t>pressure when</a:t>
            </a:r>
            <a:r>
              <a:rPr lang="en-US" dirty="0">
                <a:effectLst/>
              </a:rPr>
              <a:t> necessary. Location transparent messaging as a means of communication makes it possible for the management of failure to work with the same constructs and semantics across a cluster or within a single host. </a:t>
            </a:r>
            <a:r>
              <a:rPr lang="en-US" sz="1200" u="sng" kern="1200" dirty="0">
                <a:solidFill>
                  <a:schemeClr val="tx1"/>
                </a:solidFill>
                <a:effectLst/>
                <a:latin typeface="Arial" charset="0"/>
                <a:ea typeface="ＭＳ Ｐゴシック" charset="0"/>
                <a:cs typeface="+mn-cs"/>
                <a:hlinkClick r:id="rId14"/>
              </a:rPr>
              <a:t>Non-blocking</a:t>
            </a:r>
            <a:r>
              <a:rPr lang="en-US" dirty="0">
                <a:effectLst/>
              </a:rPr>
              <a:t> communication allows recipients to only consume resources while active, leading to less system overhead.</a:t>
            </a:r>
          </a:p>
        </p:txBody>
      </p:sp>
    </p:spTree>
    <p:extLst>
      <p:ext uri="{BB962C8B-B14F-4D97-AF65-F5344CB8AC3E}">
        <p14:creationId xmlns:p14="http://schemas.microsoft.com/office/powerpoint/2010/main" val="39025391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gray">
      <p:bgPr>
        <a:solidFill>
          <a:schemeClr val="bg1"/>
        </a:solidFill>
        <a:effectLst/>
      </p:bgPr>
    </p:bg>
    <p:spTree>
      <p:nvGrpSpPr>
        <p:cNvPr id="1" name=""/>
        <p:cNvGrpSpPr/>
        <p:nvPr/>
      </p:nvGrpSpPr>
      <p:grpSpPr>
        <a:xfrm>
          <a:off x="0" y="0"/>
          <a:ext cx="0" cy="0"/>
          <a:chOff x="0" y="0"/>
          <a:chExt cx="0" cy="0"/>
        </a:xfrm>
      </p:grpSpPr>
      <p:pic>
        <p:nvPicPr>
          <p:cNvPr id="4" name="Picture 21" descr="C1_Core_G_RGB_R"/>
          <p:cNvPicPr>
            <a:picLocks noChangeAspect="1" noChangeArrowheads="1"/>
          </p:cNvPicPr>
          <p:nvPr userDrawn="1"/>
        </p:nvPicPr>
        <p:blipFill>
          <a:blip r:embed="rId2"/>
          <a:srcRect/>
          <a:stretch>
            <a:fillRect/>
          </a:stretch>
        </p:blipFill>
        <p:spPr bwMode="auto">
          <a:xfrm>
            <a:off x="1516063" y="441723"/>
            <a:ext cx="3784600" cy="987028"/>
          </a:xfrm>
          <a:prstGeom prst="rect">
            <a:avLst/>
          </a:prstGeom>
          <a:noFill/>
          <a:ln w="9525">
            <a:noFill/>
            <a:miter lim="800000"/>
            <a:headEnd/>
            <a:tailEnd/>
          </a:ln>
        </p:spPr>
      </p:pic>
      <p:sp>
        <p:nvSpPr>
          <p:cNvPr id="3083" name="Rectangle 11"/>
          <p:cNvSpPr>
            <a:spLocks noGrp="1" noChangeArrowheads="1"/>
          </p:cNvSpPr>
          <p:nvPr>
            <p:ph type="ctrTitle"/>
          </p:nvPr>
        </p:nvSpPr>
        <p:spPr bwMode="auto">
          <a:xfrm>
            <a:off x="1438276" y="1821657"/>
            <a:ext cx="7400925" cy="713185"/>
          </a:xfrm>
        </p:spPr>
        <p:txBody>
          <a:bodyPr/>
          <a:lstStyle>
            <a:lvl1pPr>
              <a:spcBef>
                <a:spcPct val="20000"/>
              </a:spcBef>
              <a:defRPr sz="2100"/>
            </a:lvl1pPr>
          </a:lstStyle>
          <a:p>
            <a:pPr lvl="0"/>
            <a:r>
              <a:rPr lang="en-US" noProof="0"/>
              <a:t>Click to edit Master title style</a:t>
            </a:r>
          </a:p>
        </p:txBody>
      </p:sp>
      <p:sp>
        <p:nvSpPr>
          <p:cNvPr id="3084" name="Rectangle 12"/>
          <p:cNvSpPr>
            <a:spLocks noGrp="1" noChangeArrowheads="1"/>
          </p:cNvSpPr>
          <p:nvPr>
            <p:ph type="subTitle" idx="1"/>
          </p:nvPr>
        </p:nvSpPr>
        <p:spPr bwMode="auto">
          <a:xfrm>
            <a:off x="1438275" y="2743200"/>
            <a:ext cx="6400800" cy="1828800"/>
          </a:xfrm>
        </p:spPr>
        <p:txBody>
          <a:bodyPr/>
          <a:lstStyle>
            <a:lvl1pPr marL="0" indent="0">
              <a:buFontTx/>
              <a:buNone/>
              <a:defRPr sz="1200"/>
            </a:lvl1pPr>
          </a:lstStyle>
          <a:p>
            <a:pPr lvl="0"/>
            <a:r>
              <a:rPr lang="en-US" noProof="0"/>
              <a:t>Click to edit Master subtitle style</a:t>
            </a:r>
          </a:p>
        </p:txBody>
      </p:sp>
      <p:sp>
        <p:nvSpPr>
          <p:cNvPr id="17" name="Footer Placeholder 16"/>
          <p:cNvSpPr>
            <a:spLocks noGrp="1"/>
          </p:cNvSpPr>
          <p:nvPr>
            <p:ph type="ftr" sz="quarter" idx="10"/>
          </p:nvPr>
        </p:nvSpPr>
        <p:spPr>
          <a:xfrm>
            <a:off x="444500" y="6261100"/>
            <a:ext cx="2540000" cy="444500"/>
          </a:xfrm>
        </p:spPr>
        <p:txBody>
          <a:bodyPr/>
          <a:lstStyle/>
          <a:p>
            <a:r>
              <a:rPr lang="en-US"/>
              <a:t>Capital One Public</a:t>
            </a:r>
            <a:endParaRPr lang="en-US"/>
          </a:p>
        </p:txBody>
      </p:sp>
    </p:spTree>
    <p:extLst>
      <p:ext uri="{BB962C8B-B14F-4D97-AF65-F5344CB8AC3E}">
        <p14:creationId xmlns:p14="http://schemas.microsoft.com/office/powerpoint/2010/main" val="4045186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68304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extLst>
      <p:ext uri="{BB962C8B-B14F-4D97-AF65-F5344CB8AC3E}">
        <p14:creationId xmlns:p14="http://schemas.microsoft.com/office/powerpoint/2010/main" val="38908210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794148"/>
            <a:ext cx="4191000" cy="372070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794148"/>
            <a:ext cx="4191000" cy="372070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69698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p:cNvSpPr>
            <a:spLocks noGrp="1"/>
          </p:cNvSpPr>
          <p:nvPr>
            <p:ph type="title"/>
          </p:nvPr>
        </p:nvSpPr>
        <p:spPr>
          <a:xfrm>
            <a:off x="0" y="1"/>
            <a:ext cx="9144000" cy="527447"/>
          </a:xfrm>
        </p:spPr>
        <p:txBody>
          <a:bodyPr/>
          <a:lstStyle/>
          <a:p>
            <a:r>
              <a:rPr lang="en-US"/>
              <a:t>Click to edit Master title style</a:t>
            </a:r>
          </a:p>
        </p:txBody>
      </p:sp>
    </p:spTree>
    <p:extLst>
      <p:ext uri="{BB962C8B-B14F-4D97-AF65-F5344CB8AC3E}">
        <p14:creationId xmlns:p14="http://schemas.microsoft.com/office/powerpoint/2010/main" val="20251787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28411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527447"/>
          </a:xfrm>
        </p:spPr>
        <p:txBody>
          <a:bodyPr/>
          <a:lstStyle/>
          <a:p>
            <a:r>
              <a:rPr lang="en-US"/>
              <a:t>Click to edit Master title style</a:t>
            </a:r>
          </a:p>
        </p:txBody>
      </p:sp>
    </p:spTree>
    <p:extLst>
      <p:ext uri="{BB962C8B-B14F-4D97-AF65-F5344CB8AC3E}">
        <p14:creationId xmlns:p14="http://schemas.microsoft.com/office/powerpoint/2010/main" val="14108434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8538575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14853947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6211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57150"/>
            <a:ext cx="2133600" cy="44577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57150"/>
            <a:ext cx="6248400" cy="44577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57339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 name="Chart Placeholder 2"/>
          <p:cNvSpPr>
            <a:spLocks noGrp="1"/>
          </p:cNvSpPr>
          <p:nvPr>
            <p:ph type="chart" idx="1"/>
          </p:nvPr>
        </p:nvSpPr>
        <p:spPr>
          <a:xfrm>
            <a:off x="304800" y="794148"/>
            <a:ext cx="8534400" cy="3720703"/>
          </a:xfrm>
        </p:spPr>
        <p:txBody>
          <a:bodyPr/>
          <a:lstStyle/>
          <a:p>
            <a:pPr lvl="0"/>
            <a:r>
              <a:rPr lang="en-US" noProof="0"/>
              <a:t>Click icon to add chart</a:t>
            </a:r>
          </a:p>
        </p:txBody>
      </p:sp>
      <p:sp>
        <p:nvSpPr>
          <p:cNvPr id="4" name="Title 1"/>
          <p:cNvSpPr>
            <a:spLocks noGrp="1"/>
          </p:cNvSpPr>
          <p:nvPr>
            <p:ph type="title"/>
          </p:nvPr>
        </p:nvSpPr>
        <p:spPr>
          <a:xfrm>
            <a:off x="0" y="1"/>
            <a:ext cx="9144000" cy="527447"/>
          </a:xfrm>
        </p:spPr>
        <p:txBody>
          <a:bodyPr/>
          <a:lstStyle/>
          <a:p>
            <a:r>
              <a:rPr lang="en-US"/>
              <a:t>Click to edit Master title style</a:t>
            </a:r>
          </a:p>
        </p:txBody>
      </p:sp>
    </p:spTree>
    <p:extLst>
      <p:ext uri="{BB962C8B-B14F-4D97-AF65-F5344CB8AC3E}">
        <p14:creationId xmlns:p14="http://schemas.microsoft.com/office/powerpoint/2010/main" val="27403876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787977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gray">
      <p:bgPr>
        <a:solidFill>
          <a:schemeClr val="bg1"/>
        </a:solidFill>
        <a:effectLst/>
      </p:bgPr>
    </p:bg>
    <p:spTree>
      <p:nvGrpSpPr>
        <p:cNvPr id="1" name=""/>
        <p:cNvGrpSpPr/>
        <p:nvPr/>
      </p:nvGrpSpPr>
      <p:grpSpPr>
        <a:xfrm>
          <a:off x="0" y="0"/>
          <a:ext cx="0" cy="0"/>
          <a:chOff x="0" y="0"/>
          <a:chExt cx="0" cy="0"/>
        </a:xfrm>
      </p:grpSpPr>
      <p:pic>
        <p:nvPicPr>
          <p:cNvPr id="2" name="Picture 21" descr="C1_Core_G_RGB_R"/>
          <p:cNvPicPr>
            <a:picLocks noChangeAspect="1" noChangeArrowheads="1"/>
          </p:cNvPicPr>
          <p:nvPr userDrawn="1"/>
        </p:nvPicPr>
        <p:blipFill>
          <a:blip r:embed="rId2"/>
          <a:srcRect/>
          <a:stretch>
            <a:fillRect/>
          </a:stretch>
        </p:blipFill>
        <p:spPr bwMode="auto">
          <a:xfrm>
            <a:off x="762000" y="1371600"/>
            <a:ext cx="7450138" cy="1943100"/>
          </a:xfrm>
          <a:prstGeom prst="rect">
            <a:avLst/>
          </a:prstGeom>
          <a:noFill/>
          <a:ln w="9525">
            <a:noFill/>
            <a:miter lim="800000"/>
            <a:headEnd/>
            <a:tailEnd/>
          </a:ln>
        </p:spPr>
      </p:pic>
    </p:spTree>
    <p:extLst>
      <p:ext uri="{BB962C8B-B14F-4D97-AF65-F5344CB8AC3E}">
        <p14:creationId xmlns:p14="http://schemas.microsoft.com/office/powerpoint/2010/main" val="18319441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53547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extLst>
      <p:ext uri="{BB962C8B-B14F-4D97-AF65-F5344CB8AC3E}">
        <p14:creationId xmlns:p14="http://schemas.microsoft.com/office/powerpoint/2010/main" val="31287617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794148"/>
            <a:ext cx="4191000" cy="372070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794148"/>
            <a:ext cx="4191000" cy="372070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45270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p:cNvSpPr>
            <a:spLocks noGrp="1"/>
          </p:cNvSpPr>
          <p:nvPr>
            <p:ph type="title"/>
          </p:nvPr>
        </p:nvSpPr>
        <p:spPr>
          <a:xfrm>
            <a:off x="0" y="1"/>
            <a:ext cx="9144000" cy="527447"/>
          </a:xfrm>
        </p:spPr>
        <p:txBody>
          <a:bodyPr/>
          <a:lstStyle/>
          <a:p>
            <a:r>
              <a:rPr lang="en-US"/>
              <a:t>Click to edit Master title style</a:t>
            </a:r>
          </a:p>
        </p:txBody>
      </p:sp>
    </p:spTree>
    <p:extLst>
      <p:ext uri="{BB962C8B-B14F-4D97-AF65-F5344CB8AC3E}">
        <p14:creationId xmlns:p14="http://schemas.microsoft.com/office/powerpoint/2010/main" val="4989715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4297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527447"/>
          </a:xfrm>
        </p:spPr>
        <p:txBody>
          <a:bodyPr/>
          <a:lstStyle/>
          <a:p>
            <a:r>
              <a:rPr lang="en-US"/>
              <a:t>Click to edit Master title style</a:t>
            </a:r>
          </a:p>
        </p:txBody>
      </p:sp>
    </p:spTree>
    <p:extLst>
      <p:ext uri="{BB962C8B-B14F-4D97-AF65-F5344CB8AC3E}">
        <p14:creationId xmlns:p14="http://schemas.microsoft.com/office/powerpoint/2010/main" val="1203583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41214111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11706064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13169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57150"/>
            <a:ext cx="2133600" cy="44577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57150"/>
            <a:ext cx="6248400" cy="44577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919960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 name="Chart Placeholder 2"/>
          <p:cNvSpPr>
            <a:spLocks noGrp="1"/>
          </p:cNvSpPr>
          <p:nvPr>
            <p:ph type="chart" idx="1"/>
          </p:nvPr>
        </p:nvSpPr>
        <p:spPr>
          <a:xfrm>
            <a:off x="304800" y="794148"/>
            <a:ext cx="8534400" cy="3720703"/>
          </a:xfrm>
        </p:spPr>
        <p:txBody>
          <a:bodyPr/>
          <a:lstStyle/>
          <a:p>
            <a:pPr lvl="0"/>
            <a:r>
              <a:rPr lang="en-US" noProof="0"/>
              <a:t>Click icon to add chart</a:t>
            </a:r>
          </a:p>
        </p:txBody>
      </p:sp>
      <p:sp>
        <p:nvSpPr>
          <p:cNvPr id="4" name="Title 1"/>
          <p:cNvSpPr>
            <a:spLocks noGrp="1"/>
          </p:cNvSpPr>
          <p:nvPr>
            <p:ph type="title"/>
          </p:nvPr>
        </p:nvSpPr>
        <p:spPr>
          <a:xfrm>
            <a:off x="0" y="1"/>
            <a:ext cx="9144000" cy="527447"/>
          </a:xfrm>
        </p:spPr>
        <p:txBody>
          <a:bodyPr/>
          <a:lstStyle/>
          <a:p>
            <a:r>
              <a:rPr lang="en-US"/>
              <a:t>Click to edit Master title style</a:t>
            </a:r>
          </a:p>
        </p:txBody>
      </p:sp>
    </p:spTree>
    <p:extLst>
      <p:ext uri="{BB962C8B-B14F-4D97-AF65-F5344CB8AC3E}">
        <p14:creationId xmlns:p14="http://schemas.microsoft.com/office/powerpoint/2010/main" val="20187961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45252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13" name="Shape 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20" name="Footer Placeholder 19"/>
          <p:cNvSpPr>
            <a:spLocks noGrp="1"/>
          </p:cNvSpPr>
          <p:nvPr>
            <p:ph type="ftr" sz="quarter" idx="13"/>
          </p:nvPr>
        </p:nvSpPr>
        <p:spPr>
          <a:xfrm>
            <a:off x="444500" y="6261100"/>
            <a:ext cx="2540000" cy="444500"/>
          </a:xfrm>
        </p:spPr>
        <p:txBody>
          <a:bodyPr/>
          <a:lstStyle/>
          <a:p>
            <a:r>
              <a:rPr lang="en-US"/>
              <a:t>Capital One Public</a:t>
            </a:r>
            <a:endParaRPr lang="en-US"/>
          </a:p>
        </p:txBody>
      </p:sp>
    </p:spTree>
    <p:extLst>
      <p:ext uri="{BB962C8B-B14F-4D97-AF65-F5344CB8AC3E}">
        <p14:creationId xmlns:p14="http://schemas.microsoft.com/office/powerpoint/2010/main" val="6686630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Shape 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17" name="Shape 17"/>
          <p:cNvPicPr preferRelativeResize="0"/>
          <p:nvPr/>
        </p:nvPicPr>
        <p:blipFill>
          <a:blip r:embed="rId2">
            <a:alphaModFix/>
          </a:blip>
          <a:stretch>
            <a:fillRect/>
          </a:stretch>
        </p:blipFill>
        <p:spPr>
          <a:xfrm>
            <a:off x="0" y="0"/>
            <a:ext cx="9143995" cy="5142195"/>
          </a:xfrm>
          <a:prstGeom prst="rect">
            <a:avLst/>
          </a:prstGeom>
          <a:noFill/>
          <a:ln>
            <a:noFill/>
          </a:ln>
        </p:spPr>
      </p:pic>
    </p:spTree>
    <p:extLst>
      <p:ext uri="{BB962C8B-B14F-4D97-AF65-F5344CB8AC3E}">
        <p14:creationId xmlns:p14="http://schemas.microsoft.com/office/powerpoint/2010/main" val="80768242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20" name="Shape 20"/>
          <p:cNvPicPr preferRelativeResize="0"/>
          <p:nvPr/>
        </p:nvPicPr>
        <p:blipFill>
          <a:blip r:embed="rId2">
            <a:alphaModFix/>
          </a:blip>
          <a:stretch>
            <a:fillRect/>
          </a:stretch>
        </p:blipFill>
        <p:spPr>
          <a:xfrm>
            <a:off x="0" y="0"/>
            <a:ext cx="9143995" cy="5142206"/>
          </a:xfrm>
          <a:prstGeom prst="rect">
            <a:avLst/>
          </a:prstGeom>
          <a:noFill/>
          <a:ln>
            <a:noFill/>
          </a:ln>
        </p:spPr>
      </p:pic>
    </p:spTree>
    <p:extLst>
      <p:ext uri="{BB962C8B-B14F-4D97-AF65-F5344CB8AC3E}">
        <p14:creationId xmlns:p14="http://schemas.microsoft.com/office/powerpoint/2010/main" val="32631723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Shape 2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Shape 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26" name="Shape 26"/>
          <p:cNvPicPr preferRelativeResize="0"/>
          <p:nvPr/>
        </p:nvPicPr>
        <p:blipFill>
          <a:blip r:embed="rId2">
            <a:alphaModFix/>
          </a:blip>
          <a:stretch>
            <a:fillRect/>
          </a:stretch>
        </p:blipFill>
        <p:spPr>
          <a:xfrm>
            <a:off x="876" y="0"/>
            <a:ext cx="9142225" cy="5143501"/>
          </a:xfrm>
          <a:prstGeom prst="rect">
            <a:avLst/>
          </a:prstGeom>
          <a:noFill/>
          <a:ln>
            <a:noFill/>
          </a:ln>
        </p:spPr>
      </p:pic>
    </p:spTree>
    <p:extLst>
      <p:ext uri="{BB962C8B-B14F-4D97-AF65-F5344CB8AC3E}">
        <p14:creationId xmlns:p14="http://schemas.microsoft.com/office/powerpoint/2010/main" val="3371729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Shape 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30" name="Shape 30"/>
          <p:cNvPicPr preferRelativeResize="0"/>
          <p:nvPr/>
        </p:nvPicPr>
        <p:blipFill>
          <a:blip r:embed="rId2">
            <a:alphaModFix/>
          </a:blip>
          <a:stretch>
            <a:fillRect/>
          </a:stretch>
        </p:blipFill>
        <p:spPr>
          <a:xfrm>
            <a:off x="0" y="0"/>
            <a:ext cx="9143995" cy="5142206"/>
          </a:xfrm>
          <a:prstGeom prst="rect">
            <a:avLst/>
          </a:prstGeom>
          <a:noFill/>
          <a:ln>
            <a:noFill/>
          </a:ln>
        </p:spPr>
      </p:pic>
    </p:spTree>
    <p:extLst>
      <p:ext uri="{BB962C8B-B14F-4D97-AF65-F5344CB8AC3E}">
        <p14:creationId xmlns:p14="http://schemas.microsoft.com/office/powerpoint/2010/main" val="34553796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13" name="Shape 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20" name="Footer Placeholder 19"/>
          <p:cNvSpPr>
            <a:spLocks noGrp="1"/>
          </p:cNvSpPr>
          <p:nvPr>
            <p:ph type="ftr" sz="quarter" idx="13"/>
          </p:nvPr>
        </p:nvSpPr>
        <p:spPr>
          <a:xfrm>
            <a:off x="444500" y="6261100"/>
            <a:ext cx="2540000" cy="444500"/>
          </a:xfrm>
        </p:spPr>
        <p:txBody>
          <a:bodyPr/>
          <a:lstStyle/>
          <a:p>
            <a:r>
              <a:rPr lang="en-US"/>
              <a:t>Capital One Public</a:t>
            </a:r>
            <a:endParaRPr lang="en-US"/>
          </a:p>
        </p:txBody>
      </p:sp>
    </p:spTree>
    <p:extLst>
      <p:ext uri="{BB962C8B-B14F-4D97-AF65-F5344CB8AC3E}">
        <p14:creationId xmlns:p14="http://schemas.microsoft.com/office/powerpoint/2010/main" val="18010825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Shape 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17" name="Shape 17"/>
          <p:cNvPicPr preferRelativeResize="0"/>
          <p:nvPr/>
        </p:nvPicPr>
        <p:blipFill>
          <a:blip r:embed="rId2">
            <a:alphaModFix/>
          </a:blip>
          <a:stretch>
            <a:fillRect/>
          </a:stretch>
        </p:blipFill>
        <p:spPr>
          <a:xfrm>
            <a:off x="0" y="0"/>
            <a:ext cx="9143995" cy="5142195"/>
          </a:xfrm>
          <a:prstGeom prst="rect">
            <a:avLst/>
          </a:prstGeom>
          <a:noFill/>
          <a:ln>
            <a:noFill/>
          </a:ln>
        </p:spPr>
      </p:pic>
    </p:spTree>
    <p:extLst>
      <p:ext uri="{BB962C8B-B14F-4D97-AF65-F5344CB8AC3E}">
        <p14:creationId xmlns:p14="http://schemas.microsoft.com/office/powerpoint/2010/main" val="135417815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20" name="Shape 20"/>
          <p:cNvPicPr preferRelativeResize="0"/>
          <p:nvPr/>
        </p:nvPicPr>
        <p:blipFill>
          <a:blip r:embed="rId2">
            <a:alphaModFix/>
          </a:blip>
          <a:stretch>
            <a:fillRect/>
          </a:stretch>
        </p:blipFill>
        <p:spPr>
          <a:xfrm>
            <a:off x="0" y="0"/>
            <a:ext cx="9143995" cy="5142206"/>
          </a:xfrm>
          <a:prstGeom prst="rect">
            <a:avLst/>
          </a:prstGeom>
          <a:noFill/>
          <a:ln>
            <a:noFill/>
          </a:ln>
        </p:spPr>
      </p:pic>
    </p:spTree>
    <p:extLst>
      <p:ext uri="{BB962C8B-B14F-4D97-AF65-F5344CB8AC3E}">
        <p14:creationId xmlns:p14="http://schemas.microsoft.com/office/powerpoint/2010/main" val="121290502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Shape 2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Shape 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26" name="Shape 26"/>
          <p:cNvPicPr preferRelativeResize="0"/>
          <p:nvPr/>
        </p:nvPicPr>
        <p:blipFill>
          <a:blip r:embed="rId2">
            <a:alphaModFix/>
          </a:blip>
          <a:stretch>
            <a:fillRect/>
          </a:stretch>
        </p:blipFill>
        <p:spPr>
          <a:xfrm>
            <a:off x="876" y="0"/>
            <a:ext cx="9142225" cy="5143501"/>
          </a:xfrm>
          <a:prstGeom prst="rect">
            <a:avLst/>
          </a:prstGeom>
          <a:noFill/>
          <a:ln>
            <a:noFill/>
          </a:ln>
        </p:spPr>
      </p:pic>
    </p:spTree>
    <p:extLst>
      <p:ext uri="{BB962C8B-B14F-4D97-AF65-F5344CB8AC3E}">
        <p14:creationId xmlns:p14="http://schemas.microsoft.com/office/powerpoint/2010/main" val="32363994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Shape 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30" name="Shape 30"/>
          <p:cNvPicPr preferRelativeResize="0"/>
          <p:nvPr/>
        </p:nvPicPr>
        <p:blipFill>
          <a:blip r:embed="rId2">
            <a:alphaModFix/>
          </a:blip>
          <a:stretch>
            <a:fillRect/>
          </a:stretch>
        </p:blipFill>
        <p:spPr>
          <a:xfrm>
            <a:off x="0" y="0"/>
            <a:ext cx="9143995" cy="5142206"/>
          </a:xfrm>
          <a:prstGeom prst="rect">
            <a:avLst/>
          </a:prstGeom>
          <a:noFill/>
          <a:ln>
            <a:noFill/>
          </a:ln>
        </p:spPr>
      </p:pic>
    </p:spTree>
    <p:extLst>
      <p:ext uri="{BB962C8B-B14F-4D97-AF65-F5344CB8AC3E}">
        <p14:creationId xmlns:p14="http://schemas.microsoft.com/office/powerpoint/2010/main" val="15602633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13" name="Shape 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20" name="Footer Placeholder 19"/>
          <p:cNvSpPr>
            <a:spLocks noGrp="1"/>
          </p:cNvSpPr>
          <p:nvPr>
            <p:ph type="ftr" sz="quarter" idx="13"/>
          </p:nvPr>
        </p:nvSpPr>
        <p:spPr>
          <a:xfrm>
            <a:off x="444500" y="6261100"/>
            <a:ext cx="2540000" cy="444500"/>
          </a:xfrm>
        </p:spPr>
        <p:txBody>
          <a:bodyPr/>
          <a:lstStyle/>
          <a:p>
            <a:r>
              <a:rPr lang="en-US"/>
              <a:t>Capital One Public</a:t>
            </a:r>
            <a:endParaRPr lang="en-US"/>
          </a:p>
        </p:txBody>
      </p:sp>
    </p:spTree>
    <p:extLst>
      <p:ext uri="{BB962C8B-B14F-4D97-AF65-F5344CB8AC3E}">
        <p14:creationId xmlns:p14="http://schemas.microsoft.com/office/powerpoint/2010/main" val="169753441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Shape 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17" name="Shape 17"/>
          <p:cNvPicPr preferRelativeResize="0"/>
          <p:nvPr/>
        </p:nvPicPr>
        <p:blipFill>
          <a:blip r:embed="rId2">
            <a:alphaModFix/>
          </a:blip>
          <a:stretch>
            <a:fillRect/>
          </a:stretch>
        </p:blipFill>
        <p:spPr>
          <a:xfrm>
            <a:off x="0" y="0"/>
            <a:ext cx="9143995" cy="5142195"/>
          </a:xfrm>
          <a:prstGeom prst="rect">
            <a:avLst/>
          </a:prstGeom>
          <a:noFill/>
          <a:ln>
            <a:noFill/>
          </a:ln>
        </p:spPr>
      </p:pic>
    </p:spTree>
    <p:extLst>
      <p:ext uri="{BB962C8B-B14F-4D97-AF65-F5344CB8AC3E}">
        <p14:creationId xmlns:p14="http://schemas.microsoft.com/office/powerpoint/2010/main" val="5162149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20" name="Shape 20"/>
          <p:cNvPicPr preferRelativeResize="0"/>
          <p:nvPr/>
        </p:nvPicPr>
        <p:blipFill>
          <a:blip r:embed="rId2">
            <a:alphaModFix/>
          </a:blip>
          <a:stretch>
            <a:fillRect/>
          </a:stretch>
        </p:blipFill>
        <p:spPr>
          <a:xfrm>
            <a:off x="0" y="0"/>
            <a:ext cx="9143995" cy="5142206"/>
          </a:xfrm>
          <a:prstGeom prst="rect">
            <a:avLst/>
          </a:prstGeom>
          <a:noFill/>
          <a:ln>
            <a:noFill/>
          </a:ln>
        </p:spPr>
      </p:pic>
    </p:spTree>
    <p:extLst>
      <p:ext uri="{BB962C8B-B14F-4D97-AF65-F5344CB8AC3E}">
        <p14:creationId xmlns:p14="http://schemas.microsoft.com/office/powerpoint/2010/main" val="338823151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Shape 2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Shape 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26" name="Shape 26"/>
          <p:cNvPicPr preferRelativeResize="0"/>
          <p:nvPr/>
        </p:nvPicPr>
        <p:blipFill>
          <a:blip r:embed="rId2">
            <a:alphaModFix/>
          </a:blip>
          <a:stretch>
            <a:fillRect/>
          </a:stretch>
        </p:blipFill>
        <p:spPr>
          <a:xfrm>
            <a:off x="876" y="0"/>
            <a:ext cx="9142225" cy="5143501"/>
          </a:xfrm>
          <a:prstGeom prst="rect">
            <a:avLst/>
          </a:prstGeom>
          <a:noFill/>
          <a:ln>
            <a:noFill/>
          </a:ln>
        </p:spPr>
      </p:pic>
    </p:spTree>
    <p:extLst>
      <p:ext uri="{BB962C8B-B14F-4D97-AF65-F5344CB8AC3E}">
        <p14:creationId xmlns:p14="http://schemas.microsoft.com/office/powerpoint/2010/main" val="4198315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Shape 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30" name="Shape 30"/>
          <p:cNvPicPr preferRelativeResize="0"/>
          <p:nvPr/>
        </p:nvPicPr>
        <p:blipFill>
          <a:blip r:embed="rId2">
            <a:alphaModFix/>
          </a:blip>
          <a:stretch>
            <a:fillRect/>
          </a:stretch>
        </p:blipFill>
        <p:spPr>
          <a:xfrm>
            <a:off x="0" y="0"/>
            <a:ext cx="9143995" cy="5142206"/>
          </a:xfrm>
          <a:prstGeom prst="rect">
            <a:avLst/>
          </a:prstGeom>
          <a:noFill/>
          <a:ln>
            <a:noFill/>
          </a:ln>
        </p:spPr>
      </p:pic>
    </p:spTree>
    <p:extLst>
      <p:ext uri="{BB962C8B-B14F-4D97-AF65-F5344CB8AC3E}">
        <p14:creationId xmlns:p14="http://schemas.microsoft.com/office/powerpoint/2010/main" val="153029158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13" name="Shape 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20" name="Footer Placeholder 19"/>
          <p:cNvSpPr>
            <a:spLocks noGrp="1"/>
          </p:cNvSpPr>
          <p:nvPr>
            <p:ph type="ftr" sz="quarter" idx="13"/>
          </p:nvPr>
        </p:nvSpPr>
        <p:spPr>
          <a:xfrm>
            <a:off x="444500" y="6261100"/>
            <a:ext cx="2540000" cy="444500"/>
          </a:xfrm>
        </p:spPr>
        <p:txBody>
          <a:bodyPr/>
          <a:lstStyle/>
          <a:p>
            <a:r>
              <a:rPr lang="en-US"/>
              <a:t>Capital One Public</a:t>
            </a:r>
            <a:endParaRPr lang="en-US"/>
          </a:p>
        </p:txBody>
      </p:sp>
    </p:spTree>
    <p:extLst>
      <p:ext uri="{BB962C8B-B14F-4D97-AF65-F5344CB8AC3E}">
        <p14:creationId xmlns:p14="http://schemas.microsoft.com/office/powerpoint/2010/main" val="71361146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Shape 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17" name="Shape 17"/>
          <p:cNvPicPr preferRelativeResize="0"/>
          <p:nvPr/>
        </p:nvPicPr>
        <p:blipFill>
          <a:blip r:embed="rId2">
            <a:alphaModFix/>
          </a:blip>
          <a:stretch>
            <a:fillRect/>
          </a:stretch>
        </p:blipFill>
        <p:spPr>
          <a:xfrm>
            <a:off x="0" y="0"/>
            <a:ext cx="9143995" cy="5142195"/>
          </a:xfrm>
          <a:prstGeom prst="rect">
            <a:avLst/>
          </a:prstGeom>
          <a:noFill/>
          <a:ln>
            <a:noFill/>
          </a:ln>
        </p:spPr>
      </p:pic>
    </p:spTree>
    <p:extLst>
      <p:ext uri="{BB962C8B-B14F-4D97-AF65-F5344CB8AC3E}">
        <p14:creationId xmlns:p14="http://schemas.microsoft.com/office/powerpoint/2010/main" val="116808797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20" name="Shape 20"/>
          <p:cNvPicPr preferRelativeResize="0"/>
          <p:nvPr/>
        </p:nvPicPr>
        <p:blipFill>
          <a:blip r:embed="rId2">
            <a:alphaModFix/>
          </a:blip>
          <a:stretch>
            <a:fillRect/>
          </a:stretch>
        </p:blipFill>
        <p:spPr>
          <a:xfrm>
            <a:off x="0" y="0"/>
            <a:ext cx="9143995" cy="5142206"/>
          </a:xfrm>
          <a:prstGeom prst="rect">
            <a:avLst/>
          </a:prstGeom>
          <a:noFill/>
          <a:ln>
            <a:noFill/>
          </a:ln>
        </p:spPr>
      </p:pic>
    </p:spTree>
    <p:extLst>
      <p:ext uri="{BB962C8B-B14F-4D97-AF65-F5344CB8AC3E}">
        <p14:creationId xmlns:p14="http://schemas.microsoft.com/office/powerpoint/2010/main" val="406645468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Shape 2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Shape 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26" name="Shape 26"/>
          <p:cNvPicPr preferRelativeResize="0"/>
          <p:nvPr/>
        </p:nvPicPr>
        <p:blipFill>
          <a:blip r:embed="rId2">
            <a:alphaModFix/>
          </a:blip>
          <a:stretch>
            <a:fillRect/>
          </a:stretch>
        </p:blipFill>
        <p:spPr>
          <a:xfrm>
            <a:off x="876" y="0"/>
            <a:ext cx="9142225" cy="5143501"/>
          </a:xfrm>
          <a:prstGeom prst="rect">
            <a:avLst/>
          </a:prstGeom>
          <a:noFill/>
          <a:ln>
            <a:noFill/>
          </a:ln>
        </p:spPr>
      </p:pic>
    </p:spTree>
    <p:extLst>
      <p:ext uri="{BB962C8B-B14F-4D97-AF65-F5344CB8AC3E}">
        <p14:creationId xmlns:p14="http://schemas.microsoft.com/office/powerpoint/2010/main" val="180121867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Shape 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30" name="Shape 30"/>
          <p:cNvPicPr preferRelativeResize="0"/>
          <p:nvPr/>
        </p:nvPicPr>
        <p:blipFill>
          <a:blip r:embed="rId2">
            <a:alphaModFix/>
          </a:blip>
          <a:stretch>
            <a:fillRect/>
          </a:stretch>
        </p:blipFill>
        <p:spPr>
          <a:xfrm>
            <a:off x="0" y="0"/>
            <a:ext cx="9143995" cy="5142206"/>
          </a:xfrm>
          <a:prstGeom prst="rect">
            <a:avLst/>
          </a:prstGeom>
          <a:noFill/>
          <a:ln>
            <a:noFill/>
          </a:ln>
        </p:spPr>
      </p:pic>
    </p:spTree>
    <p:extLst>
      <p:ext uri="{BB962C8B-B14F-4D97-AF65-F5344CB8AC3E}">
        <p14:creationId xmlns:p14="http://schemas.microsoft.com/office/powerpoint/2010/main" val="171221100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13" name="Shape 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20" name="Footer Placeholder 19"/>
          <p:cNvSpPr>
            <a:spLocks noGrp="1"/>
          </p:cNvSpPr>
          <p:nvPr>
            <p:ph type="ftr" sz="quarter" idx="13"/>
          </p:nvPr>
        </p:nvSpPr>
        <p:spPr>
          <a:xfrm>
            <a:off x="444500" y="6261100"/>
            <a:ext cx="2540000" cy="444500"/>
          </a:xfrm>
        </p:spPr>
        <p:txBody>
          <a:bodyPr/>
          <a:lstStyle/>
          <a:p>
            <a:r>
              <a:rPr lang="en-US"/>
              <a:t>Capital One Public</a:t>
            </a:r>
            <a:endParaRPr lang="en-US"/>
          </a:p>
        </p:txBody>
      </p:sp>
    </p:spTree>
    <p:extLst>
      <p:ext uri="{BB962C8B-B14F-4D97-AF65-F5344CB8AC3E}">
        <p14:creationId xmlns:p14="http://schemas.microsoft.com/office/powerpoint/2010/main" val="389437664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Shape 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17" name="Shape 17"/>
          <p:cNvPicPr preferRelativeResize="0"/>
          <p:nvPr/>
        </p:nvPicPr>
        <p:blipFill>
          <a:blip r:embed="rId2">
            <a:alphaModFix/>
          </a:blip>
          <a:stretch>
            <a:fillRect/>
          </a:stretch>
        </p:blipFill>
        <p:spPr>
          <a:xfrm>
            <a:off x="0" y="0"/>
            <a:ext cx="9143995" cy="5142195"/>
          </a:xfrm>
          <a:prstGeom prst="rect">
            <a:avLst/>
          </a:prstGeom>
          <a:noFill/>
          <a:ln>
            <a:noFill/>
          </a:ln>
        </p:spPr>
      </p:pic>
    </p:spTree>
    <p:extLst>
      <p:ext uri="{BB962C8B-B14F-4D97-AF65-F5344CB8AC3E}">
        <p14:creationId xmlns:p14="http://schemas.microsoft.com/office/powerpoint/2010/main" val="360843931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20" name="Shape 20"/>
          <p:cNvPicPr preferRelativeResize="0"/>
          <p:nvPr/>
        </p:nvPicPr>
        <p:blipFill>
          <a:blip r:embed="rId2">
            <a:alphaModFix/>
          </a:blip>
          <a:stretch>
            <a:fillRect/>
          </a:stretch>
        </p:blipFill>
        <p:spPr>
          <a:xfrm>
            <a:off x="0" y="0"/>
            <a:ext cx="9143995" cy="5142206"/>
          </a:xfrm>
          <a:prstGeom prst="rect">
            <a:avLst/>
          </a:prstGeom>
          <a:noFill/>
          <a:ln>
            <a:noFill/>
          </a:ln>
        </p:spPr>
      </p:pic>
    </p:spTree>
    <p:extLst>
      <p:ext uri="{BB962C8B-B14F-4D97-AF65-F5344CB8AC3E}">
        <p14:creationId xmlns:p14="http://schemas.microsoft.com/office/powerpoint/2010/main" val="415870969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Shape 2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Shape 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26" name="Shape 26"/>
          <p:cNvPicPr preferRelativeResize="0"/>
          <p:nvPr/>
        </p:nvPicPr>
        <p:blipFill>
          <a:blip r:embed="rId2">
            <a:alphaModFix/>
          </a:blip>
          <a:stretch>
            <a:fillRect/>
          </a:stretch>
        </p:blipFill>
        <p:spPr>
          <a:xfrm>
            <a:off x="876" y="0"/>
            <a:ext cx="9142225" cy="5143501"/>
          </a:xfrm>
          <a:prstGeom prst="rect">
            <a:avLst/>
          </a:prstGeom>
          <a:noFill/>
          <a:ln>
            <a:noFill/>
          </a:ln>
        </p:spPr>
      </p:pic>
    </p:spTree>
    <p:extLst>
      <p:ext uri="{BB962C8B-B14F-4D97-AF65-F5344CB8AC3E}">
        <p14:creationId xmlns:p14="http://schemas.microsoft.com/office/powerpoint/2010/main" val="2978791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Shape 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30" name="Shape 30"/>
          <p:cNvPicPr preferRelativeResize="0"/>
          <p:nvPr/>
        </p:nvPicPr>
        <p:blipFill>
          <a:blip r:embed="rId2">
            <a:alphaModFix/>
          </a:blip>
          <a:stretch>
            <a:fillRect/>
          </a:stretch>
        </p:blipFill>
        <p:spPr>
          <a:xfrm>
            <a:off x="0" y="0"/>
            <a:ext cx="9143995" cy="5142206"/>
          </a:xfrm>
          <a:prstGeom prst="rect">
            <a:avLst/>
          </a:prstGeom>
          <a:noFill/>
          <a:ln>
            <a:noFill/>
          </a:ln>
        </p:spPr>
      </p:pic>
    </p:spTree>
    <p:extLst>
      <p:ext uri="{BB962C8B-B14F-4D97-AF65-F5344CB8AC3E}">
        <p14:creationId xmlns:p14="http://schemas.microsoft.com/office/powerpoint/2010/main" val="399936410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13" name="Shape 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20" name="Footer Placeholder 19"/>
          <p:cNvSpPr>
            <a:spLocks noGrp="1"/>
          </p:cNvSpPr>
          <p:nvPr>
            <p:ph type="ftr" sz="quarter" idx="13"/>
          </p:nvPr>
        </p:nvSpPr>
        <p:spPr>
          <a:xfrm>
            <a:off x="444500" y="6261100"/>
            <a:ext cx="2540000" cy="444500"/>
          </a:xfrm>
        </p:spPr>
        <p:txBody>
          <a:bodyPr/>
          <a:lstStyle/>
          <a:p>
            <a:r>
              <a:rPr lang="en-US"/>
              <a:t>Capital One Public</a:t>
            </a:r>
            <a:endParaRPr lang="en-US"/>
          </a:p>
        </p:txBody>
      </p:sp>
    </p:spTree>
    <p:extLst>
      <p:ext uri="{BB962C8B-B14F-4D97-AF65-F5344CB8AC3E}">
        <p14:creationId xmlns:p14="http://schemas.microsoft.com/office/powerpoint/2010/main" val="284929780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Shape 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17" name="Shape 17"/>
          <p:cNvPicPr preferRelativeResize="0"/>
          <p:nvPr/>
        </p:nvPicPr>
        <p:blipFill>
          <a:blip r:embed="rId2">
            <a:alphaModFix/>
          </a:blip>
          <a:stretch>
            <a:fillRect/>
          </a:stretch>
        </p:blipFill>
        <p:spPr>
          <a:xfrm>
            <a:off x="0" y="0"/>
            <a:ext cx="9143995" cy="5142195"/>
          </a:xfrm>
          <a:prstGeom prst="rect">
            <a:avLst/>
          </a:prstGeom>
          <a:noFill/>
          <a:ln>
            <a:noFill/>
          </a:ln>
        </p:spPr>
      </p:pic>
    </p:spTree>
    <p:extLst>
      <p:ext uri="{BB962C8B-B14F-4D97-AF65-F5344CB8AC3E}">
        <p14:creationId xmlns:p14="http://schemas.microsoft.com/office/powerpoint/2010/main" val="3543482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20" name="Shape 20"/>
          <p:cNvPicPr preferRelativeResize="0"/>
          <p:nvPr/>
        </p:nvPicPr>
        <p:blipFill>
          <a:blip r:embed="rId2">
            <a:alphaModFix/>
          </a:blip>
          <a:stretch>
            <a:fillRect/>
          </a:stretch>
        </p:blipFill>
        <p:spPr>
          <a:xfrm>
            <a:off x="0" y="0"/>
            <a:ext cx="9143995" cy="5142206"/>
          </a:xfrm>
          <a:prstGeom prst="rect">
            <a:avLst/>
          </a:prstGeom>
          <a:noFill/>
          <a:ln>
            <a:noFill/>
          </a:ln>
        </p:spPr>
      </p:pic>
    </p:spTree>
    <p:extLst>
      <p:ext uri="{BB962C8B-B14F-4D97-AF65-F5344CB8AC3E}">
        <p14:creationId xmlns:p14="http://schemas.microsoft.com/office/powerpoint/2010/main" val="382646261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Shape 2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Shape 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26" name="Shape 26"/>
          <p:cNvPicPr preferRelativeResize="0"/>
          <p:nvPr/>
        </p:nvPicPr>
        <p:blipFill>
          <a:blip r:embed="rId2">
            <a:alphaModFix/>
          </a:blip>
          <a:stretch>
            <a:fillRect/>
          </a:stretch>
        </p:blipFill>
        <p:spPr>
          <a:xfrm>
            <a:off x="876" y="0"/>
            <a:ext cx="9142225" cy="5143501"/>
          </a:xfrm>
          <a:prstGeom prst="rect">
            <a:avLst/>
          </a:prstGeom>
          <a:noFill/>
          <a:ln>
            <a:noFill/>
          </a:ln>
        </p:spPr>
      </p:pic>
    </p:spTree>
    <p:extLst>
      <p:ext uri="{BB962C8B-B14F-4D97-AF65-F5344CB8AC3E}">
        <p14:creationId xmlns:p14="http://schemas.microsoft.com/office/powerpoint/2010/main" val="306867666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Shape 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30" name="Shape 30"/>
          <p:cNvPicPr preferRelativeResize="0"/>
          <p:nvPr/>
        </p:nvPicPr>
        <p:blipFill>
          <a:blip r:embed="rId2">
            <a:alphaModFix/>
          </a:blip>
          <a:stretch>
            <a:fillRect/>
          </a:stretch>
        </p:blipFill>
        <p:spPr>
          <a:xfrm>
            <a:off x="0" y="0"/>
            <a:ext cx="9143995" cy="5142206"/>
          </a:xfrm>
          <a:prstGeom prst="rect">
            <a:avLst/>
          </a:prstGeom>
          <a:noFill/>
          <a:ln>
            <a:noFill/>
          </a:ln>
        </p:spPr>
      </p:pic>
    </p:spTree>
    <p:extLst>
      <p:ext uri="{BB962C8B-B14F-4D97-AF65-F5344CB8AC3E}">
        <p14:creationId xmlns:p14="http://schemas.microsoft.com/office/powerpoint/2010/main" val="231306141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13" name="Shape 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20" name="Footer Placeholder 19"/>
          <p:cNvSpPr>
            <a:spLocks noGrp="1"/>
          </p:cNvSpPr>
          <p:nvPr>
            <p:ph type="ftr" sz="quarter" idx="13"/>
          </p:nvPr>
        </p:nvSpPr>
        <p:spPr>
          <a:xfrm>
            <a:off x="444500" y="6261100"/>
            <a:ext cx="2540000" cy="444500"/>
          </a:xfrm>
        </p:spPr>
        <p:txBody>
          <a:bodyPr/>
          <a:lstStyle/>
          <a:p>
            <a:r>
              <a:rPr lang="en-US"/>
              <a:t>Capital One Public</a:t>
            </a:r>
            <a:endParaRPr lang="en-US"/>
          </a:p>
        </p:txBody>
      </p:sp>
    </p:spTree>
    <p:extLst>
      <p:ext uri="{BB962C8B-B14F-4D97-AF65-F5344CB8AC3E}">
        <p14:creationId xmlns:p14="http://schemas.microsoft.com/office/powerpoint/2010/main" val="237317105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Shape 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17" name="Shape 17"/>
          <p:cNvPicPr preferRelativeResize="0"/>
          <p:nvPr/>
        </p:nvPicPr>
        <p:blipFill>
          <a:blip r:embed="rId2">
            <a:alphaModFix/>
          </a:blip>
          <a:stretch>
            <a:fillRect/>
          </a:stretch>
        </p:blipFill>
        <p:spPr>
          <a:xfrm>
            <a:off x="0" y="0"/>
            <a:ext cx="9143995" cy="5142195"/>
          </a:xfrm>
          <a:prstGeom prst="rect">
            <a:avLst/>
          </a:prstGeom>
          <a:noFill/>
          <a:ln>
            <a:noFill/>
          </a:ln>
        </p:spPr>
      </p:pic>
    </p:spTree>
    <p:extLst>
      <p:ext uri="{BB962C8B-B14F-4D97-AF65-F5344CB8AC3E}">
        <p14:creationId xmlns:p14="http://schemas.microsoft.com/office/powerpoint/2010/main" val="415957928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20" name="Shape 20"/>
          <p:cNvPicPr preferRelativeResize="0"/>
          <p:nvPr/>
        </p:nvPicPr>
        <p:blipFill>
          <a:blip r:embed="rId2">
            <a:alphaModFix/>
          </a:blip>
          <a:stretch>
            <a:fillRect/>
          </a:stretch>
        </p:blipFill>
        <p:spPr>
          <a:xfrm>
            <a:off x="0" y="0"/>
            <a:ext cx="9143995" cy="5142206"/>
          </a:xfrm>
          <a:prstGeom prst="rect">
            <a:avLst/>
          </a:prstGeom>
          <a:noFill/>
          <a:ln>
            <a:noFill/>
          </a:ln>
        </p:spPr>
      </p:pic>
    </p:spTree>
    <p:extLst>
      <p:ext uri="{BB962C8B-B14F-4D97-AF65-F5344CB8AC3E}">
        <p14:creationId xmlns:p14="http://schemas.microsoft.com/office/powerpoint/2010/main" val="145725105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Shape 2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Shape 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26" name="Shape 26"/>
          <p:cNvPicPr preferRelativeResize="0"/>
          <p:nvPr/>
        </p:nvPicPr>
        <p:blipFill>
          <a:blip r:embed="rId2">
            <a:alphaModFix/>
          </a:blip>
          <a:stretch>
            <a:fillRect/>
          </a:stretch>
        </p:blipFill>
        <p:spPr>
          <a:xfrm>
            <a:off x="876" y="0"/>
            <a:ext cx="9142225" cy="5143501"/>
          </a:xfrm>
          <a:prstGeom prst="rect">
            <a:avLst/>
          </a:prstGeom>
          <a:noFill/>
          <a:ln>
            <a:noFill/>
          </a:ln>
        </p:spPr>
      </p:pic>
    </p:spTree>
    <p:extLst>
      <p:ext uri="{BB962C8B-B14F-4D97-AF65-F5344CB8AC3E}">
        <p14:creationId xmlns:p14="http://schemas.microsoft.com/office/powerpoint/2010/main" val="1591451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Shape 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30" name="Shape 30"/>
          <p:cNvPicPr preferRelativeResize="0"/>
          <p:nvPr/>
        </p:nvPicPr>
        <p:blipFill>
          <a:blip r:embed="rId2">
            <a:alphaModFix/>
          </a:blip>
          <a:stretch>
            <a:fillRect/>
          </a:stretch>
        </p:blipFill>
        <p:spPr>
          <a:xfrm>
            <a:off x="0" y="0"/>
            <a:ext cx="9143995" cy="5142206"/>
          </a:xfrm>
          <a:prstGeom prst="rect">
            <a:avLst/>
          </a:prstGeom>
          <a:noFill/>
          <a:ln>
            <a:noFill/>
          </a:ln>
        </p:spPr>
      </p:pic>
    </p:spTree>
    <p:extLst>
      <p:ext uri="{BB962C8B-B14F-4D97-AF65-F5344CB8AC3E}">
        <p14:creationId xmlns:p14="http://schemas.microsoft.com/office/powerpoint/2010/main" val="158767760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x">
  <p:cSld name="1_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3128454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68.xml"/><Relationship Id="rId7" Type="http://schemas.openxmlformats.org/officeDocument/2006/relationships/theme" Target="../theme/theme10.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5" Type="http://schemas.openxmlformats.org/officeDocument/2006/relationships/slideLayout" Target="../slideLayouts/slideLayout70.xml"/><Relationship Id="rId4" Type="http://schemas.openxmlformats.org/officeDocument/2006/relationships/slideLayout" Target="../slideLayouts/slideLayout6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image" Target="../media/image1.png"/><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1.pn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theme" Target="../theme/theme4.xml"/><Relationship Id="rId5" Type="http://schemas.openxmlformats.org/officeDocument/2006/relationships/slideLayout" Target="../slideLayouts/slideLayout40.xml"/><Relationship Id="rId4"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theme" Target="../theme/theme5.xml"/><Relationship Id="rId5" Type="http://schemas.openxmlformats.org/officeDocument/2006/relationships/slideLayout" Target="../slideLayouts/slideLayout45.xml"/><Relationship Id="rId4" Type="http://schemas.openxmlformats.org/officeDocument/2006/relationships/slideLayout" Target="../slideLayouts/slideLayout44.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48.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theme" Target="../theme/theme6.xml"/><Relationship Id="rId5" Type="http://schemas.openxmlformats.org/officeDocument/2006/relationships/slideLayout" Target="../slideLayouts/slideLayout50.xml"/><Relationship Id="rId4" Type="http://schemas.openxmlformats.org/officeDocument/2006/relationships/slideLayout" Target="../slideLayouts/slideLayout49.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53.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theme" Target="../theme/theme7.xml"/><Relationship Id="rId5" Type="http://schemas.openxmlformats.org/officeDocument/2006/relationships/slideLayout" Target="../slideLayouts/slideLayout55.xml"/><Relationship Id="rId4" Type="http://schemas.openxmlformats.org/officeDocument/2006/relationships/slideLayout" Target="../slideLayouts/slideLayout54.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58.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theme" Target="../theme/theme8.xml"/><Relationship Id="rId5" Type="http://schemas.openxmlformats.org/officeDocument/2006/relationships/slideLayout" Target="../slideLayouts/slideLayout60.xml"/><Relationship Id="rId4" Type="http://schemas.openxmlformats.org/officeDocument/2006/relationships/slideLayout" Target="../slideLayouts/slideLayout59.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63.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theme" Target="../theme/theme9.xml"/><Relationship Id="rId5" Type="http://schemas.openxmlformats.org/officeDocument/2006/relationships/slideLayout" Target="../slideLayouts/slideLayout65.xml"/><Relationship Id="rId4"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Font typeface="Overpass"/>
              <a:buNone/>
              <a:defRPr sz="2800">
                <a:solidFill>
                  <a:schemeClr val="dk1"/>
                </a:solidFill>
                <a:latin typeface="Overpass"/>
                <a:ea typeface="Overpass"/>
                <a:cs typeface="Overpass"/>
                <a:sym typeface="Overpass"/>
              </a:defRPr>
            </a:lvl1pPr>
            <a:lvl2pPr lvl="1">
              <a:spcBef>
                <a:spcPts val="0"/>
              </a:spcBef>
              <a:buClr>
                <a:schemeClr val="dk1"/>
              </a:buClr>
              <a:buSzPct val="100000"/>
              <a:buFont typeface="Overpass"/>
              <a:buNone/>
              <a:defRPr sz="2800">
                <a:solidFill>
                  <a:schemeClr val="dk1"/>
                </a:solidFill>
                <a:latin typeface="Overpass"/>
                <a:ea typeface="Overpass"/>
                <a:cs typeface="Overpass"/>
                <a:sym typeface="Overpass"/>
              </a:defRPr>
            </a:lvl2pPr>
            <a:lvl3pPr lvl="2">
              <a:spcBef>
                <a:spcPts val="0"/>
              </a:spcBef>
              <a:buClr>
                <a:schemeClr val="dk1"/>
              </a:buClr>
              <a:buSzPct val="100000"/>
              <a:buFont typeface="Overpass"/>
              <a:buNone/>
              <a:defRPr sz="2800">
                <a:solidFill>
                  <a:schemeClr val="dk1"/>
                </a:solidFill>
                <a:latin typeface="Overpass"/>
                <a:ea typeface="Overpass"/>
                <a:cs typeface="Overpass"/>
                <a:sym typeface="Overpass"/>
              </a:defRPr>
            </a:lvl3pPr>
            <a:lvl4pPr lvl="3">
              <a:spcBef>
                <a:spcPts val="0"/>
              </a:spcBef>
              <a:buClr>
                <a:schemeClr val="dk1"/>
              </a:buClr>
              <a:buSzPct val="100000"/>
              <a:buFont typeface="Overpass"/>
              <a:buNone/>
              <a:defRPr sz="2800">
                <a:solidFill>
                  <a:schemeClr val="dk1"/>
                </a:solidFill>
                <a:latin typeface="Overpass"/>
                <a:ea typeface="Overpass"/>
                <a:cs typeface="Overpass"/>
                <a:sym typeface="Overpass"/>
              </a:defRPr>
            </a:lvl4pPr>
            <a:lvl5pPr lvl="4">
              <a:spcBef>
                <a:spcPts val="0"/>
              </a:spcBef>
              <a:buClr>
                <a:schemeClr val="dk1"/>
              </a:buClr>
              <a:buSzPct val="100000"/>
              <a:buFont typeface="Overpass"/>
              <a:buNone/>
              <a:defRPr sz="2800">
                <a:solidFill>
                  <a:schemeClr val="dk1"/>
                </a:solidFill>
                <a:latin typeface="Overpass"/>
                <a:ea typeface="Overpass"/>
                <a:cs typeface="Overpass"/>
                <a:sym typeface="Overpass"/>
              </a:defRPr>
            </a:lvl5pPr>
            <a:lvl6pPr lvl="5">
              <a:spcBef>
                <a:spcPts val="0"/>
              </a:spcBef>
              <a:buClr>
                <a:schemeClr val="dk1"/>
              </a:buClr>
              <a:buSzPct val="100000"/>
              <a:buFont typeface="Overpass"/>
              <a:buNone/>
              <a:defRPr sz="2800">
                <a:solidFill>
                  <a:schemeClr val="dk1"/>
                </a:solidFill>
                <a:latin typeface="Overpass"/>
                <a:ea typeface="Overpass"/>
                <a:cs typeface="Overpass"/>
                <a:sym typeface="Overpass"/>
              </a:defRPr>
            </a:lvl6pPr>
            <a:lvl7pPr lvl="6">
              <a:spcBef>
                <a:spcPts val="0"/>
              </a:spcBef>
              <a:buClr>
                <a:schemeClr val="dk1"/>
              </a:buClr>
              <a:buSzPct val="100000"/>
              <a:buFont typeface="Overpass"/>
              <a:buNone/>
              <a:defRPr sz="2800">
                <a:solidFill>
                  <a:schemeClr val="dk1"/>
                </a:solidFill>
                <a:latin typeface="Overpass"/>
                <a:ea typeface="Overpass"/>
                <a:cs typeface="Overpass"/>
                <a:sym typeface="Overpass"/>
              </a:defRPr>
            </a:lvl7pPr>
            <a:lvl8pPr lvl="7">
              <a:spcBef>
                <a:spcPts val="0"/>
              </a:spcBef>
              <a:buClr>
                <a:schemeClr val="dk1"/>
              </a:buClr>
              <a:buSzPct val="100000"/>
              <a:buFont typeface="Overpass"/>
              <a:buNone/>
              <a:defRPr sz="2800">
                <a:solidFill>
                  <a:schemeClr val="dk1"/>
                </a:solidFill>
                <a:latin typeface="Overpass"/>
                <a:ea typeface="Overpass"/>
                <a:cs typeface="Overpass"/>
                <a:sym typeface="Overpass"/>
              </a:defRPr>
            </a:lvl8pPr>
            <a:lvl9pPr lvl="8">
              <a:spcBef>
                <a:spcPts val="0"/>
              </a:spcBef>
              <a:buClr>
                <a:schemeClr val="dk1"/>
              </a:buClr>
              <a:buSzPct val="100000"/>
              <a:buFont typeface="Overpass"/>
              <a:buNone/>
              <a:defRPr sz="2800">
                <a:solidFill>
                  <a:schemeClr val="dk1"/>
                </a:solidFill>
                <a:latin typeface="Overpass"/>
                <a:ea typeface="Overpass"/>
                <a:cs typeface="Overpass"/>
                <a:sym typeface="Overpass"/>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buFont typeface="Overpass"/>
              <a:defRPr sz="1800">
                <a:solidFill>
                  <a:schemeClr val="dk2"/>
                </a:solidFill>
                <a:latin typeface="Overpass"/>
                <a:ea typeface="Overpass"/>
                <a:cs typeface="Overpass"/>
                <a:sym typeface="Overpass"/>
              </a:defRPr>
            </a:lvl1pPr>
            <a:lvl2pPr lvl="1">
              <a:lnSpc>
                <a:spcPct val="115000"/>
              </a:lnSpc>
              <a:spcBef>
                <a:spcPts val="0"/>
              </a:spcBef>
              <a:spcAft>
                <a:spcPts val="1600"/>
              </a:spcAft>
              <a:buClr>
                <a:schemeClr val="dk2"/>
              </a:buClr>
              <a:buFont typeface="Overpass"/>
              <a:defRPr>
                <a:solidFill>
                  <a:schemeClr val="dk2"/>
                </a:solidFill>
                <a:latin typeface="Overpass"/>
                <a:ea typeface="Overpass"/>
                <a:cs typeface="Overpass"/>
                <a:sym typeface="Overpass"/>
              </a:defRPr>
            </a:lvl2pPr>
            <a:lvl3pPr lvl="2">
              <a:lnSpc>
                <a:spcPct val="115000"/>
              </a:lnSpc>
              <a:spcBef>
                <a:spcPts val="0"/>
              </a:spcBef>
              <a:spcAft>
                <a:spcPts val="1600"/>
              </a:spcAft>
              <a:buClr>
                <a:schemeClr val="dk2"/>
              </a:buClr>
              <a:buFont typeface="Overpass"/>
              <a:defRPr>
                <a:solidFill>
                  <a:schemeClr val="dk2"/>
                </a:solidFill>
                <a:latin typeface="Overpass"/>
                <a:ea typeface="Overpass"/>
                <a:cs typeface="Overpass"/>
                <a:sym typeface="Overpass"/>
              </a:defRPr>
            </a:lvl3pPr>
            <a:lvl4pPr lvl="3">
              <a:lnSpc>
                <a:spcPct val="115000"/>
              </a:lnSpc>
              <a:spcBef>
                <a:spcPts val="0"/>
              </a:spcBef>
              <a:spcAft>
                <a:spcPts val="1600"/>
              </a:spcAft>
              <a:buClr>
                <a:schemeClr val="dk2"/>
              </a:buClr>
              <a:buFont typeface="Overpass"/>
              <a:defRPr>
                <a:solidFill>
                  <a:schemeClr val="dk2"/>
                </a:solidFill>
                <a:latin typeface="Overpass"/>
                <a:ea typeface="Overpass"/>
                <a:cs typeface="Overpass"/>
                <a:sym typeface="Overpass"/>
              </a:defRPr>
            </a:lvl4pPr>
            <a:lvl5pPr lvl="4">
              <a:lnSpc>
                <a:spcPct val="115000"/>
              </a:lnSpc>
              <a:spcBef>
                <a:spcPts val="0"/>
              </a:spcBef>
              <a:spcAft>
                <a:spcPts val="1600"/>
              </a:spcAft>
              <a:buClr>
                <a:schemeClr val="dk2"/>
              </a:buClr>
              <a:buFont typeface="Overpass"/>
              <a:defRPr>
                <a:solidFill>
                  <a:schemeClr val="dk2"/>
                </a:solidFill>
                <a:latin typeface="Overpass"/>
                <a:ea typeface="Overpass"/>
                <a:cs typeface="Overpass"/>
                <a:sym typeface="Overpass"/>
              </a:defRPr>
            </a:lvl5pPr>
            <a:lvl6pPr lvl="5">
              <a:lnSpc>
                <a:spcPct val="115000"/>
              </a:lnSpc>
              <a:spcBef>
                <a:spcPts val="0"/>
              </a:spcBef>
              <a:spcAft>
                <a:spcPts val="1600"/>
              </a:spcAft>
              <a:buClr>
                <a:schemeClr val="dk2"/>
              </a:buClr>
              <a:buFont typeface="Overpass"/>
              <a:defRPr>
                <a:solidFill>
                  <a:schemeClr val="dk2"/>
                </a:solidFill>
                <a:latin typeface="Overpass"/>
                <a:ea typeface="Overpass"/>
                <a:cs typeface="Overpass"/>
                <a:sym typeface="Overpass"/>
              </a:defRPr>
            </a:lvl6pPr>
            <a:lvl7pPr lvl="6">
              <a:lnSpc>
                <a:spcPct val="115000"/>
              </a:lnSpc>
              <a:spcBef>
                <a:spcPts val="0"/>
              </a:spcBef>
              <a:spcAft>
                <a:spcPts val="1600"/>
              </a:spcAft>
              <a:buClr>
                <a:schemeClr val="dk2"/>
              </a:buClr>
              <a:buFont typeface="Overpass"/>
              <a:defRPr>
                <a:solidFill>
                  <a:schemeClr val="dk2"/>
                </a:solidFill>
                <a:latin typeface="Overpass"/>
                <a:ea typeface="Overpass"/>
                <a:cs typeface="Overpass"/>
                <a:sym typeface="Overpass"/>
              </a:defRPr>
            </a:lvl7pPr>
            <a:lvl8pPr lvl="7">
              <a:lnSpc>
                <a:spcPct val="115000"/>
              </a:lnSpc>
              <a:spcBef>
                <a:spcPts val="0"/>
              </a:spcBef>
              <a:spcAft>
                <a:spcPts val="1600"/>
              </a:spcAft>
              <a:buClr>
                <a:schemeClr val="dk2"/>
              </a:buClr>
              <a:buFont typeface="Overpass"/>
              <a:defRPr>
                <a:solidFill>
                  <a:schemeClr val="dk2"/>
                </a:solidFill>
                <a:latin typeface="Overpass"/>
                <a:ea typeface="Overpass"/>
                <a:cs typeface="Overpass"/>
                <a:sym typeface="Overpass"/>
              </a:defRPr>
            </a:lvl8pPr>
            <a:lvl9pPr lvl="8">
              <a:lnSpc>
                <a:spcPct val="115000"/>
              </a:lnSpc>
              <a:spcBef>
                <a:spcPts val="0"/>
              </a:spcBef>
              <a:spcAft>
                <a:spcPts val="1600"/>
              </a:spcAft>
              <a:buClr>
                <a:schemeClr val="dk2"/>
              </a:buClr>
              <a:buFont typeface="Overpass"/>
              <a:defRPr>
                <a:solidFill>
                  <a:schemeClr val="dk2"/>
                </a:solidFill>
                <a:latin typeface="Overpass"/>
                <a:ea typeface="Overpass"/>
                <a:cs typeface="Overpass"/>
                <a:sym typeface="Overpass"/>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latin typeface="Overpass"/>
                <a:ea typeface="Overpass"/>
                <a:cs typeface="Overpass"/>
                <a:sym typeface="Overpass"/>
              </a:rPr>
              <a:t>‹#›</a:t>
            </a:fld>
            <a:endParaRPr lang="en" sz="1000">
              <a:solidFill>
                <a:schemeClr val="dk2"/>
              </a:solidFill>
              <a:latin typeface="Overpass"/>
              <a:ea typeface="Overpass"/>
              <a:cs typeface="Overpass"/>
              <a:sym typeface="Overpass"/>
            </a:endParaRPr>
          </a:p>
        </p:txBody>
      </p:sp>
      <p:sp>
        <p:nvSpPr>
          <p:cNvPr id="19" name="Footer Placeholder 18"/>
          <p:cNvSpPr>
            <a:spLocks noGrp="1"/>
          </p:cNvSpPr>
          <p:nvPr>
            <p:ph type="ftr" sz="quarter" idx="3"/>
          </p:nvPr>
        </p:nvSpPr>
        <p:spPr>
          <a:xfrm>
            <a:off x="444500" y="6261099"/>
            <a:ext cx="2540000" cy="44450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Capital One Public</a:t>
            </a:r>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1pPr>
            <a:lvl2pPr lvl="1">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2pPr>
            <a:lvl3pPr lvl="2">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3pPr>
            <a:lvl4pPr lvl="3">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4pPr>
            <a:lvl5pPr lvl="4">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5pPr>
            <a:lvl6pPr lvl="5">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6pPr>
            <a:lvl7pPr lvl="6">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7pPr>
            <a:lvl8pPr lvl="7">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8pPr>
            <a:lvl9pPr lvl="8">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Overpass"/>
              <a:buChar char="●"/>
              <a:defRPr sz="1800">
                <a:solidFill>
                  <a:schemeClr val="dk2"/>
                </a:solidFill>
                <a:latin typeface="Overpass"/>
                <a:ea typeface="Overpass"/>
                <a:cs typeface="Overpass"/>
                <a:sym typeface="Overpass"/>
              </a:defRPr>
            </a:lvl1pPr>
            <a:lvl2pPr marL="914400" lvl="1"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2pPr>
            <a:lvl3pPr marL="1371600" lvl="2"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3pPr>
            <a:lvl4pPr marL="1828800" lvl="3"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4pPr>
            <a:lvl5pPr marL="2286000" lvl="4"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5pPr>
            <a:lvl6pPr marL="2743200" lvl="5"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6pPr>
            <a:lvl7pPr marL="3200400" lvl="6"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7pPr>
            <a:lvl8pPr marL="3657600" lvl="7"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8pPr>
            <a:lvl9pPr marL="4114800" lvl="8" indent="-317500">
              <a:lnSpc>
                <a:spcPct val="115000"/>
              </a:lnSpc>
              <a:spcBef>
                <a:spcPts val="1600"/>
              </a:spcBef>
              <a:spcAft>
                <a:spcPts val="1600"/>
              </a:spcAft>
              <a:buClr>
                <a:schemeClr val="dk2"/>
              </a:buClr>
              <a:buSzPts val="1400"/>
              <a:buFont typeface="Overpass"/>
              <a:buChar char="■"/>
              <a:defRPr>
                <a:solidFill>
                  <a:schemeClr val="dk2"/>
                </a:solidFill>
                <a:latin typeface="Overpass"/>
                <a:ea typeface="Overpass"/>
                <a:cs typeface="Overpass"/>
                <a:sym typeface="Overpass"/>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Overpass"/>
                <a:ea typeface="Overpass"/>
                <a:cs typeface="Overpass"/>
                <a:sym typeface="Overpass"/>
              </a:defRPr>
            </a:lvl1pPr>
            <a:lvl2pPr lvl="1" algn="r">
              <a:buNone/>
              <a:defRPr sz="1000">
                <a:solidFill>
                  <a:schemeClr val="dk2"/>
                </a:solidFill>
                <a:latin typeface="Overpass"/>
                <a:ea typeface="Overpass"/>
                <a:cs typeface="Overpass"/>
                <a:sym typeface="Overpass"/>
              </a:defRPr>
            </a:lvl2pPr>
            <a:lvl3pPr lvl="2" algn="r">
              <a:buNone/>
              <a:defRPr sz="1000">
                <a:solidFill>
                  <a:schemeClr val="dk2"/>
                </a:solidFill>
                <a:latin typeface="Overpass"/>
                <a:ea typeface="Overpass"/>
                <a:cs typeface="Overpass"/>
                <a:sym typeface="Overpass"/>
              </a:defRPr>
            </a:lvl3pPr>
            <a:lvl4pPr lvl="3" algn="r">
              <a:buNone/>
              <a:defRPr sz="1000">
                <a:solidFill>
                  <a:schemeClr val="dk2"/>
                </a:solidFill>
                <a:latin typeface="Overpass"/>
                <a:ea typeface="Overpass"/>
                <a:cs typeface="Overpass"/>
                <a:sym typeface="Overpass"/>
              </a:defRPr>
            </a:lvl4pPr>
            <a:lvl5pPr lvl="4" algn="r">
              <a:buNone/>
              <a:defRPr sz="1000">
                <a:solidFill>
                  <a:schemeClr val="dk2"/>
                </a:solidFill>
                <a:latin typeface="Overpass"/>
                <a:ea typeface="Overpass"/>
                <a:cs typeface="Overpass"/>
                <a:sym typeface="Overpass"/>
              </a:defRPr>
            </a:lvl5pPr>
            <a:lvl6pPr lvl="5" algn="r">
              <a:buNone/>
              <a:defRPr sz="1000">
                <a:solidFill>
                  <a:schemeClr val="dk2"/>
                </a:solidFill>
                <a:latin typeface="Overpass"/>
                <a:ea typeface="Overpass"/>
                <a:cs typeface="Overpass"/>
                <a:sym typeface="Overpass"/>
              </a:defRPr>
            </a:lvl6pPr>
            <a:lvl7pPr lvl="6" algn="r">
              <a:buNone/>
              <a:defRPr sz="1000">
                <a:solidFill>
                  <a:schemeClr val="dk2"/>
                </a:solidFill>
                <a:latin typeface="Overpass"/>
                <a:ea typeface="Overpass"/>
                <a:cs typeface="Overpass"/>
                <a:sym typeface="Overpass"/>
              </a:defRPr>
            </a:lvl7pPr>
            <a:lvl8pPr lvl="7" algn="r">
              <a:buNone/>
              <a:defRPr sz="1000">
                <a:solidFill>
                  <a:schemeClr val="dk2"/>
                </a:solidFill>
                <a:latin typeface="Overpass"/>
                <a:ea typeface="Overpass"/>
                <a:cs typeface="Overpass"/>
                <a:sym typeface="Overpass"/>
              </a:defRPr>
            </a:lvl8pPr>
            <a:lvl9pPr lvl="8" algn="r">
              <a:buNone/>
              <a:defRPr sz="1000">
                <a:solidFill>
                  <a:schemeClr val="dk2"/>
                </a:solidFill>
                <a:latin typeface="Overpass"/>
                <a:ea typeface="Overpass"/>
                <a:cs typeface="Overpass"/>
                <a:sym typeface="Overpass"/>
              </a:defRPr>
            </a:lvl9pPr>
          </a:lstStyle>
          <a:p>
            <a:pPr marL="0" lvl="0" indent="0">
              <a:spcBef>
                <a:spcPts val="0"/>
              </a:spcBef>
              <a:spcAft>
                <a:spcPts val="0"/>
              </a:spcAft>
              <a:buNone/>
            </a:pPr>
            <a:fld id="{00000000-1234-1234-1234-123412341234}" type="slidenum">
              <a:rPr lang="en"/>
              <a:t>‹#›</a:t>
            </a:fld>
            <a:endParaRPr/>
          </a:p>
        </p:txBody>
      </p:sp>
      <p:sp>
        <p:nvSpPr>
          <p:cNvPr id="19" name="Footer Placeholder 18"/>
          <p:cNvSpPr>
            <a:spLocks noGrp="1"/>
          </p:cNvSpPr>
          <p:nvPr>
            <p:ph type="ftr" sz="quarter" idx="3"/>
          </p:nvPr>
        </p:nvSpPr>
        <p:spPr>
          <a:xfrm>
            <a:off x="444500" y="6261099"/>
            <a:ext cx="2540000" cy="44450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Capital One Public</a:t>
            </a:r>
            <a:endParaRPr lang="en-US"/>
          </a:p>
        </p:txBody>
      </p:sp>
    </p:spTree>
    <p:extLst>
      <p:ext uri="{BB962C8B-B14F-4D97-AF65-F5344CB8AC3E}">
        <p14:creationId xmlns:p14="http://schemas.microsoft.com/office/powerpoint/2010/main" val="1247585068"/>
      </p:ext>
    </p:extLst>
  </p:cSld>
  <p:clrMap bg1="lt1" tx1="dk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9"/>
          <p:cNvSpPr>
            <a:spLocks noGrp="1" noChangeArrowheads="1"/>
          </p:cNvSpPr>
          <p:nvPr>
            <p:ph type="title"/>
          </p:nvPr>
        </p:nvSpPr>
        <p:spPr bwMode="gray">
          <a:xfrm>
            <a:off x="0" y="1"/>
            <a:ext cx="9144000" cy="5274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
          <p:cNvSpPr>
            <a:spLocks noGrp="1" noChangeArrowheads="1"/>
          </p:cNvSpPr>
          <p:nvPr>
            <p:ph type="body" idx="1"/>
          </p:nvPr>
        </p:nvSpPr>
        <p:spPr bwMode="gray">
          <a:xfrm>
            <a:off x="304800" y="794148"/>
            <a:ext cx="8534400" cy="37207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28" name="Picture 19" descr="C1_Core_G_RGB_R"/>
          <p:cNvPicPr>
            <a:picLocks noChangeAspect="1" noChangeArrowheads="1"/>
          </p:cNvPicPr>
          <p:nvPr/>
        </p:nvPicPr>
        <p:blipFill>
          <a:blip r:embed="rId15"/>
          <a:srcRect/>
          <a:stretch>
            <a:fillRect/>
          </a:stretch>
        </p:blipFill>
        <p:spPr bwMode="auto">
          <a:xfrm>
            <a:off x="304801" y="4777979"/>
            <a:ext cx="1050925" cy="273844"/>
          </a:xfrm>
          <a:prstGeom prst="rect">
            <a:avLst/>
          </a:prstGeom>
          <a:noFill/>
          <a:ln w="9525">
            <a:noFill/>
            <a:miter lim="800000"/>
            <a:headEnd/>
            <a:tailEnd/>
          </a:ln>
        </p:spPr>
      </p:pic>
      <p:sp>
        <p:nvSpPr>
          <p:cNvPr id="16" name="Footer Placeholder 15"/>
          <p:cNvSpPr>
            <a:spLocks noGrp="1"/>
          </p:cNvSpPr>
          <p:nvPr>
            <p:ph type="ftr" sz="quarter" idx="3"/>
          </p:nvPr>
        </p:nvSpPr>
        <p:spPr>
          <a:xfrm>
            <a:off x="444500" y="6261099"/>
            <a:ext cx="2540000" cy="44450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Capital One Public</a:t>
            </a:r>
            <a:endParaRPr lang="en-US"/>
          </a:p>
        </p:txBody>
      </p:sp>
    </p:spTree>
    <p:extLst>
      <p:ext uri="{BB962C8B-B14F-4D97-AF65-F5344CB8AC3E}">
        <p14:creationId xmlns:p14="http://schemas.microsoft.com/office/powerpoint/2010/main" val="1693320321"/>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Lst>
  <p:txStyles>
    <p:titleStyle>
      <a:lvl1pPr algn="l" rtl="0" eaLnBrk="0" fontAlgn="base" hangingPunct="0">
        <a:spcBef>
          <a:spcPct val="0"/>
        </a:spcBef>
        <a:spcAft>
          <a:spcPct val="0"/>
        </a:spcAft>
        <a:defRPr sz="1800" b="1">
          <a:solidFill>
            <a:srgbClr val="003A6F"/>
          </a:solidFill>
          <a:latin typeface="+mj-lt"/>
          <a:ea typeface="+mj-ea"/>
          <a:cs typeface="+mj-cs"/>
        </a:defRPr>
      </a:lvl1pPr>
      <a:lvl2pPr algn="l" rtl="0" eaLnBrk="0" fontAlgn="base" hangingPunct="0">
        <a:spcBef>
          <a:spcPct val="0"/>
        </a:spcBef>
        <a:spcAft>
          <a:spcPct val="0"/>
        </a:spcAft>
        <a:defRPr sz="1800" b="1">
          <a:solidFill>
            <a:srgbClr val="000099"/>
          </a:solidFill>
          <a:latin typeface="Arial" charset="0"/>
        </a:defRPr>
      </a:lvl2pPr>
      <a:lvl3pPr algn="l" rtl="0" eaLnBrk="0" fontAlgn="base" hangingPunct="0">
        <a:spcBef>
          <a:spcPct val="0"/>
        </a:spcBef>
        <a:spcAft>
          <a:spcPct val="0"/>
        </a:spcAft>
        <a:defRPr sz="1800" b="1">
          <a:solidFill>
            <a:srgbClr val="000099"/>
          </a:solidFill>
          <a:latin typeface="Arial" charset="0"/>
        </a:defRPr>
      </a:lvl3pPr>
      <a:lvl4pPr algn="l" rtl="0" eaLnBrk="0" fontAlgn="base" hangingPunct="0">
        <a:spcBef>
          <a:spcPct val="0"/>
        </a:spcBef>
        <a:spcAft>
          <a:spcPct val="0"/>
        </a:spcAft>
        <a:defRPr sz="1800" b="1">
          <a:solidFill>
            <a:srgbClr val="000099"/>
          </a:solidFill>
          <a:latin typeface="Arial" charset="0"/>
        </a:defRPr>
      </a:lvl4pPr>
      <a:lvl5pPr algn="l" rtl="0" eaLnBrk="0" fontAlgn="base" hangingPunct="0">
        <a:spcBef>
          <a:spcPct val="0"/>
        </a:spcBef>
        <a:spcAft>
          <a:spcPct val="0"/>
        </a:spcAft>
        <a:defRPr sz="1800" b="1">
          <a:solidFill>
            <a:srgbClr val="000099"/>
          </a:solidFill>
          <a:latin typeface="Arial" charset="0"/>
        </a:defRPr>
      </a:lvl5pPr>
      <a:lvl6pPr marL="342900" algn="l" rtl="0" eaLnBrk="1" fontAlgn="base" hangingPunct="1">
        <a:spcBef>
          <a:spcPct val="0"/>
        </a:spcBef>
        <a:spcAft>
          <a:spcPct val="0"/>
        </a:spcAft>
        <a:defRPr sz="1500" b="1">
          <a:solidFill>
            <a:schemeClr val="tx2"/>
          </a:solidFill>
          <a:latin typeface="Arial" charset="0"/>
        </a:defRPr>
      </a:lvl6pPr>
      <a:lvl7pPr marL="685800" algn="l" rtl="0" eaLnBrk="1" fontAlgn="base" hangingPunct="1">
        <a:spcBef>
          <a:spcPct val="0"/>
        </a:spcBef>
        <a:spcAft>
          <a:spcPct val="0"/>
        </a:spcAft>
        <a:defRPr sz="1500" b="1">
          <a:solidFill>
            <a:schemeClr val="tx2"/>
          </a:solidFill>
          <a:latin typeface="Arial" charset="0"/>
        </a:defRPr>
      </a:lvl7pPr>
      <a:lvl8pPr marL="1028700" algn="l" rtl="0" eaLnBrk="1" fontAlgn="base" hangingPunct="1">
        <a:spcBef>
          <a:spcPct val="0"/>
        </a:spcBef>
        <a:spcAft>
          <a:spcPct val="0"/>
        </a:spcAft>
        <a:defRPr sz="1500" b="1">
          <a:solidFill>
            <a:schemeClr val="tx2"/>
          </a:solidFill>
          <a:latin typeface="Arial" charset="0"/>
        </a:defRPr>
      </a:lvl8pPr>
      <a:lvl9pPr marL="1371600" algn="l" rtl="0" eaLnBrk="1" fontAlgn="base" hangingPunct="1">
        <a:spcBef>
          <a:spcPct val="0"/>
        </a:spcBef>
        <a:spcAft>
          <a:spcPct val="0"/>
        </a:spcAft>
        <a:defRPr sz="1500" b="1">
          <a:solidFill>
            <a:schemeClr val="tx2"/>
          </a:solidFill>
          <a:latin typeface="Arial" charset="0"/>
        </a:defRPr>
      </a:lvl9pPr>
    </p:titleStyle>
    <p:bodyStyle>
      <a:lvl1pPr marL="176213" indent="-176213" algn="l" rtl="0" eaLnBrk="0" fontAlgn="base" hangingPunct="0">
        <a:lnSpc>
          <a:spcPct val="120000"/>
        </a:lnSpc>
        <a:spcBef>
          <a:spcPct val="20000"/>
        </a:spcBef>
        <a:spcAft>
          <a:spcPct val="0"/>
        </a:spcAft>
        <a:buChar char="•"/>
        <a:defRPr b="1">
          <a:solidFill>
            <a:schemeClr val="tx1"/>
          </a:solidFill>
          <a:latin typeface="+mn-lt"/>
          <a:ea typeface="+mn-ea"/>
          <a:cs typeface="+mn-cs"/>
        </a:defRPr>
      </a:lvl1pPr>
      <a:lvl2pPr marL="426244" indent="-164306" algn="l" rtl="0" eaLnBrk="0" fontAlgn="base" hangingPunct="0">
        <a:lnSpc>
          <a:spcPct val="120000"/>
        </a:lnSpc>
        <a:spcBef>
          <a:spcPct val="20000"/>
        </a:spcBef>
        <a:spcAft>
          <a:spcPct val="0"/>
        </a:spcAft>
        <a:buChar char="–"/>
        <a:defRPr sz="1200">
          <a:solidFill>
            <a:schemeClr val="tx1"/>
          </a:solidFill>
          <a:latin typeface="+mn-lt"/>
        </a:defRPr>
      </a:lvl2pPr>
      <a:lvl3pPr marL="681038" indent="-161925" algn="l" rtl="0" eaLnBrk="0" fontAlgn="base" hangingPunct="0">
        <a:lnSpc>
          <a:spcPct val="120000"/>
        </a:lnSpc>
        <a:spcBef>
          <a:spcPct val="20000"/>
        </a:spcBef>
        <a:spcAft>
          <a:spcPct val="0"/>
        </a:spcAft>
        <a:buChar char="•"/>
        <a:defRPr sz="1050">
          <a:solidFill>
            <a:schemeClr val="tx1"/>
          </a:solidFill>
          <a:latin typeface="+mn-lt"/>
        </a:defRPr>
      </a:lvl3pPr>
      <a:lvl4pPr marL="942975" indent="-176213" algn="l" rtl="0" eaLnBrk="0" fontAlgn="base" hangingPunct="0">
        <a:lnSpc>
          <a:spcPct val="120000"/>
        </a:lnSpc>
        <a:spcBef>
          <a:spcPct val="20000"/>
        </a:spcBef>
        <a:spcAft>
          <a:spcPct val="0"/>
        </a:spcAft>
        <a:buChar char="–"/>
        <a:defRPr sz="900">
          <a:solidFill>
            <a:schemeClr val="tx1"/>
          </a:solidFill>
          <a:latin typeface="+mn-lt"/>
        </a:defRPr>
      </a:lvl4pPr>
      <a:lvl5pPr marL="1209675" indent="-180975" algn="l" rtl="0" eaLnBrk="0" fontAlgn="base" hangingPunct="0">
        <a:lnSpc>
          <a:spcPct val="120000"/>
        </a:lnSpc>
        <a:spcBef>
          <a:spcPct val="20000"/>
        </a:spcBef>
        <a:spcAft>
          <a:spcPct val="0"/>
        </a:spcAft>
        <a:buChar char="•"/>
        <a:defRPr sz="900">
          <a:solidFill>
            <a:schemeClr val="tx1"/>
          </a:solidFill>
          <a:latin typeface="+mn-lt"/>
        </a:defRPr>
      </a:lvl5pPr>
      <a:lvl6pPr marL="1552575" indent="-180975" algn="l" rtl="0" eaLnBrk="1" fontAlgn="base" hangingPunct="1">
        <a:lnSpc>
          <a:spcPct val="120000"/>
        </a:lnSpc>
        <a:spcBef>
          <a:spcPct val="20000"/>
        </a:spcBef>
        <a:spcAft>
          <a:spcPct val="0"/>
        </a:spcAft>
        <a:buChar char="•"/>
        <a:defRPr sz="900">
          <a:solidFill>
            <a:schemeClr val="tx1"/>
          </a:solidFill>
          <a:latin typeface="+mn-lt"/>
        </a:defRPr>
      </a:lvl6pPr>
      <a:lvl7pPr marL="1895475" indent="-180975" algn="l" rtl="0" eaLnBrk="1" fontAlgn="base" hangingPunct="1">
        <a:lnSpc>
          <a:spcPct val="120000"/>
        </a:lnSpc>
        <a:spcBef>
          <a:spcPct val="20000"/>
        </a:spcBef>
        <a:spcAft>
          <a:spcPct val="0"/>
        </a:spcAft>
        <a:buChar char="•"/>
        <a:defRPr sz="900">
          <a:solidFill>
            <a:schemeClr val="tx1"/>
          </a:solidFill>
          <a:latin typeface="+mn-lt"/>
        </a:defRPr>
      </a:lvl7pPr>
      <a:lvl8pPr marL="2238375" indent="-180975" algn="l" rtl="0" eaLnBrk="1" fontAlgn="base" hangingPunct="1">
        <a:lnSpc>
          <a:spcPct val="120000"/>
        </a:lnSpc>
        <a:spcBef>
          <a:spcPct val="20000"/>
        </a:spcBef>
        <a:spcAft>
          <a:spcPct val="0"/>
        </a:spcAft>
        <a:buChar char="•"/>
        <a:defRPr sz="900">
          <a:solidFill>
            <a:schemeClr val="tx1"/>
          </a:solidFill>
          <a:latin typeface="+mn-lt"/>
        </a:defRPr>
      </a:lvl8pPr>
      <a:lvl9pPr marL="2581275" indent="-180975" algn="l" rtl="0" eaLnBrk="1" fontAlgn="base" hangingPunct="1">
        <a:lnSpc>
          <a:spcPct val="120000"/>
        </a:lnSpc>
        <a:spcBef>
          <a:spcPct val="20000"/>
        </a:spcBef>
        <a:spcAft>
          <a:spcPct val="0"/>
        </a:spcAft>
        <a:buChar char="•"/>
        <a:defRPr sz="9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9"/>
          <p:cNvSpPr>
            <a:spLocks noGrp="1" noChangeArrowheads="1"/>
          </p:cNvSpPr>
          <p:nvPr>
            <p:ph type="title"/>
          </p:nvPr>
        </p:nvSpPr>
        <p:spPr bwMode="gray">
          <a:xfrm>
            <a:off x="0" y="1"/>
            <a:ext cx="9144000" cy="5274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
          <p:cNvSpPr>
            <a:spLocks noGrp="1" noChangeArrowheads="1"/>
          </p:cNvSpPr>
          <p:nvPr>
            <p:ph type="body" idx="1"/>
          </p:nvPr>
        </p:nvSpPr>
        <p:spPr bwMode="gray">
          <a:xfrm>
            <a:off x="304800" y="794148"/>
            <a:ext cx="8534400" cy="37207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5" name="Text Box 11"/>
          <p:cNvSpPr txBox="1">
            <a:spLocks noChangeArrowheads="1"/>
          </p:cNvSpPr>
          <p:nvPr/>
        </p:nvSpPr>
        <p:spPr bwMode="gray">
          <a:xfrm>
            <a:off x="8501064" y="4835129"/>
            <a:ext cx="414337" cy="207749"/>
          </a:xfrm>
          <a:prstGeom prst="rect">
            <a:avLst/>
          </a:prstGeom>
          <a:noFill/>
          <a:ln>
            <a:noFill/>
          </a:ln>
          <a:effectLst/>
          <a:extLst/>
        </p:spPr>
        <p:txBody>
          <a:bodyPr>
            <a:spAutoFit/>
          </a:bodyPr>
          <a:lstStyle/>
          <a:p>
            <a:pPr algn="r" eaLnBrk="0" hangingPunct="0">
              <a:defRPr/>
            </a:pPr>
            <a:fld id="{6B609C53-FA95-47ED-B384-4F171411E615}" type="slidenum">
              <a:rPr lang="en-US" sz="750" b="0">
                <a:solidFill>
                  <a:srgbClr val="000000"/>
                </a:solidFill>
              </a:rPr>
              <a:pPr algn="r" eaLnBrk="0" hangingPunct="0">
                <a:defRPr/>
              </a:pPr>
              <a:t>‹#›</a:t>
            </a:fld>
            <a:endParaRPr lang="en-US" sz="750" b="0">
              <a:solidFill>
                <a:srgbClr val="000000"/>
              </a:solidFill>
            </a:endParaRPr>
          </a:p>
        </p:txBody>
      </p:sp>
      <p:pic>
        <p:nvPicPr>
          <p:cNvPr id="1029" name="Picture 19" descr="C1_Core_G_RGB_R"/>
          <p:cNvPicPr>
            <a:picLocks noChangeAspect="1" noChangeArrowheads="1"/>
          </p:cNvPicPr>
          <p:nvPr/>
        </p:nvPicPr>
        <p:blipFill>
          <a:blip r:embed="rId15"/>
          <a:srcRect/>
          <a:stretch>
            <a:fillRect/>
          </a:stretch>
        </p:blipFill>
        <p:spPr bwMode="auto">
          <a:xfrm>
            <a:off x="304801" y="4777979"/>
            <a:ext cx="1050925" cy="273844"/>
          </a:xfrm>
          <a:prstGeom prst="rect">
            <a:avLst/>
          </a:prstGeom>
          <a:noFill/>
          <a:ln w="9525">
            <a:noFill/>
            <a:miter lim="800000"/>
            <a:headEnd/>
            <a:tailEnd/>
          </a:ln>
        </p:spPr>
      </p:pic>
      <p:sp>
        <p:nvSpPr>
          <p:cNvPr id="16" name="Footer Placeholder 15"/>
          <p:cNvSpPr>
            <a:spLocks noGrp="1"/>
          </p:cNvSpPr>
          <p:nvPr>
            <p:ph type="ftr" sz="quarter" idx="3"/>
          </p:nvPr>
        </p:nvSpPr>
        <p:spPr>
          <a:xfrm>
            <a:off x="444500" y="6261099"/>
            <a:ext cx="2540000" cy="44450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Capital One Public</a:t>
            </a:r>
            <a:endParaRPr lang="en-US"/>
          </a:p>
        </p:txBody>
      </p:sp>
    </p:spTree>
    <p:extLst>
      <p:ext uri="{BB962C8B-B14F-4D97-AF65-F5344CB8AC3E}">
        <p14:creationId xmlns:p14="http://schemas.microsoft.com/office/powerpoint/2010/main" val="863847736"/>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Lst>
  <p:txStyles>
    <p:titleStyle>
      <a:lvl1pPr algn="l" rtl="0" eaLnBrk="0" fontAlgn="base" hangingPunct="0">
        <a:spcBef>
          <a:spcPct val="0"/>
        </a:spcBef>
        <a:spcAft>
          <a:spcPct val="0"/>
        </a:spcAft>
        <a:defRPr sz="1800" b="1">
          <a:solidFill>
            <a:srgbClr val="000099"/>
          </a:solidFill>
          <a:latin typeface="+mj-lt"/>
          <a:ea typeface="+mj-ea"/>
          <a:cs typeface="+mj-cs"/>
        </a:defRPr>
      </a:lvl1pPr>
      <a:lvl2pPr algn="l" rtl="0" eaLnBrk="0" fontAlgn="base" hangingPunct="0">
        <a:spcBef>
          <a:spcPct val="0"/>
        </a:spcBef>
        <a:spcAft>
          <a:spcPct val="0"/>
        </a:spcAft>
        <a:defRPr sz="1800" b="1">
          <a:solidFill>
            <a:srgbClr val="000099"/>
          </a:solidFill>
          <a:latin typeface="Arial" charset="0"/>
        </a:defRPr>
      </a:lvl2pPr>
      <a:lvl3pPr algn="l" rtl="0" eaLnBrk="0" fontAlgn="base" hangingPunct="0">
        <a:spcBef>
          <a:spcPct val="0"/>
        </a:spcBef>
        <a:spcAft>
          <a:spcPct val="0"/>
        </a:spcAft>
        <a:defRPr sz="1800" b="1">
          <a:solidFill>
            <a:srgbClr val="000099"/>
          </a:solidFill>
          <a:latin typeface="Arial" charset="0"/>
        </a:defRPr>
      </a:lvl3pPr>
      <a:lvl4pPr algn="l" rtl="0" eaLnBrk="0" fontAlgn="base" hangingPunct="0">
        <a:spcBef>
          <a:spcPct val="0"/>
        </a:spcBef>
        <a:spcAft>
          <a:spcPct val="0"/>
        </a:spcAft>
        <a:defRPr sz="1800" b="1">
          <a:solidFill>
            <a:srgbClr val="000099"/>
          </a:solidFill>
          <a:latin typeface="Arial" charset="0"/>
        </a:defRPr>
      </a:lvl4pPr>
      <a:lvl5pPr algn="l" rtl="0" eaLnBrk="0" fontAlgn="base" hangingPunct="0">
        <a:spcBef>
          <a:spcPct val="0"/>
        </a:spcBef>
        <a:spcAft>
          <a:spcPct val="0"/>
        </a:spcAft>
        <a:defRPr sz="1800" b="1">
          <a:solidFill>
            <a:srgbClr val="000099"/>
          </a:solidFill>
          <a:latin typeface="Arial" charset="0"/>
        </a:defRPr>
      </a:lvl5pPr>
      <a:lvl6pPr marL="342900" algn="l" rtl="0" eaLnBrk="1" fontAlgn="base" hangingPunct="1">
        <a:spcBef>
          <a:spcPct val="0"/>
        </a:spcBef>
        <a:spcAft>
          <a:spcPct val="0"/>
        </a:spcAft>
        <a:defRPr sz="1500" b="1">
          <a:solidFill>
            <a:schemeClr val="tx2"/>
          </a:solidFill>
          <a:latin typeface="Arial" charset="0"/>
        </a:defRPr>
      </a:lvl6pPr>
      <a:lvl7pPr marL="685800" algn="l" rtl="0" eaLnBrk="1" fontAlgn="base" hangingPunct="1">
        <a:spcBef>
          <a:spcPct val="0"/>
        </a:spcBef>
        <a:spcAft>
          <a:spcPct val="0"/>
        </a:spcAft>
        <a:defRPr sz="1500" b="1">
          <a:solidFill>
            <a:schemeClr val="tx2"/>
          </a:solidFill>
          <a:latin typeface="Arial" charset="0"/>
        </a:defRPr>
      </a:lvl7pPr>
      <a:lvl8pPr marL="1028700" algn="l" rtl="0" eaLnBrk="1" fontAlgn="base" hangingPunct="1">
        <a:spcBef>
          <a:spcPct val="0"/>
        </a:spcBef>
        <a:spcAft>
          <a:spcPct val="0"/>
        </a:spcAft>
        <a:defRPr sz="1500" b="1">
          <a:solidFill>
            <a:schemeClr val="tx2"/>
          </a:solidFill>
          <a:latin typeface="Arial" charset="0"/>
        </a:defRPr>
      </a:lvl8pPr>
      <a:lvl9pPr marL="1371600" algn="l" rtl="0" eaLnBrk="1" fontAlgn="base" hangingPunct="1">
        <a:spcBef>
          <a:spcPct val="0"/>
        </a:spcBef>
        <a:spcAft>
          <a:spcPct val="0"/>
        </a:spcAft>
        <a:defRPr sz="1500" b="1">
          <a:solidFill>
            <a:schemeClr val="tx2"/>
          </a:solidFill>
          <a:latin typeface="Arial" charset="0"/>
        </a:defRPr>
      </a:lvl9pPr>
    </p:titleStyle>
    <p:bodyStyle>
      <a:lvl1pPr marL="176213" indent="-176213" algn="l" rtl="0" eaLnBrk="0" fontAlgn="base" hangingPunct="0">
        <a:lnSpc>
          <a:spcPct val="120000"/>
        </a:lnSpc>
        <a:spcBef>
          <a:spcPct val="20000"/>
        </a:spcBef>
        <a:spcAft>
          <a:spcPct val="0"/>
        </a:spcAft>
        <a:buChar char="•"/>
        <a:defRPr b="1">
          <a:solidFill>
            <a:schemeClr val="tx1"/>
          </a:solidFill>
          <a:latin typeface="+mn-lt"/>
          <a:ea typeface="+mn-ea"/>
          <a:cs typeface="+mn-cs"/>
        </a:defRPr>
      </a:lvl1pPr>
      <a:lvl2pPr marL="426244" indent="-164306" algn="l" rtl="0" eaLnBrk="0" fontAlgn="base" hangingPunct="0">
        <a:lnSpc>
          <a:spcPct val="120000"/>
        </a:lnSpc>
        <a:spcBef>
          <a:spcPct val="20000"/>
        </a:spcBef>
        <a:spcAft>
          <a:spcPct val="0"/>
        </a:spcAft>
        <a:buChar char="–"/>
        <a:defRPr sz="1200">
          <a:solidFill>
            <a:schemeClr val="tx1"/>
          </a:solidFill>
          <a:latin typeface="+mn-lt"/>
        </a:defRPr>
      </a:lvl2pPr>
      <a:lvl3pPr marL="681038" indent="-161925" algn="l" rtl="0" eaLnBrk="0" fontAlgn="base" hangingPunct="0">
        <a:lnSpc>
          <a:spcPct val="120000"/>
        </a:lnSpc>
        <a:spcBef>
          <a:spcPct val="20000"/>
        </a:spcBef>
        <a:spcAft>
          <a:spcPct val="0"/>
        </a:spcAft>
        <a:buChar char="•"/>
        <a:defRPr sz="1050">
          <a:solidFill>
            <a:schemeClr val="tx1"/>
          </a:solidFill>
          <a:latin typeface="+mn-lt"/>
        </a:defRPr>
      </a:lvl3pPr>
      <a:lvl4pPr marL="942975" indent="-176213" algn="l" rtl="0" eaLnBrk="0" fontAlgn="base" hangingPunct="0">
        <a:lnSpc>
          <a:spcPct val="120000"/>
        </a:lnSpc>
        <a:spcBef>
          <a:spcPct val="20000"/>
        </a:spcBef>
        <a:spcAft>
          <a:spcPct val="0"/>
        </a:spcAft>
        <a:buChar char="–"/>
        <a:defRPr sz="900">
          <a:solidFill>
            <a:schemeClr val="tx1"/>
          </a:solidFill>
          <a:latin typeface="+mn-lt"/>
        </a:defRPr>
      </a:lvl4pPr>
      <a:lvl5pPr marL="1209675" indent="-180975" algn="l" rtl="0" eaLnBrk="0" fontAlgn="base" hangingPunct="0">
        <a:lnSpc>
          <a:spcPct val="120000"/>
        </a:lnSpc>
        <a:spcBef>
          <a:spcPct val="20000"/>
        </a:spcBef>
        <a:spcAft>
          <a:spcPct val="0"/>
        </a:spcAft>
        <a:buChar char="•"/>
        <a:defRPr sz="900">
          <a:solidFill>
            <a:schemeClr val="tx1"/>
          </a:solidFill>
          <a:latin typeface="+mn-lt"/>
        </a:defRPr>
      </a:lvl5pPr>
      <a:lvl6pPr marL="1552575" indent="-180975" algn="l" rtl="0" eaLnBrk="1" fontAlgn="base" hangingPunct="1">
        <a:lnSpc>
          <a:spcPct val="120000"/>
        </a:lnSpc>
        <a:spcBef>
          <a:spcPct val="20000"/>
        </a:spcBef>
        <a:spcAft>
          <a:spcPct val="0"/>
        </a:spcAft>
        <a:buChar char="•"/>
        <a:defRPr sz="900">
          <a:solidFill>
            <a:schemeClr val="tx1"/>
          </a:solidFill>
          <a:latin typeface="+mn-lt"/>
        </a:defRPr>
      </a:lvl6pPr>
      <a:lvl7pPr marL="1895475" indent="-180975" algn="l" rtl="0" eaLnBrk="1" fontAlgn="base" hangingPunct="1">
        <a:lnSpc>
          <a:spcPct val="120000"/>
        </a:lnSpc>
        <a:spcBef>
          <a:spcPct val="20000"/>
        </a:spcBef>
        <a:spcAft>
          <a:spcPct val="0"/>
        </a:spcAft>
        <a:buChar char="•"/>
        <a:defRPr sz="900">
          <a:solidFill>
            <a:schemeClr val="tx1"/>
          </a:solidFill>
          <a:latin typeface="+mn-lt"/>
        </a:defRPr>
      </a:lvl7pPr>
      <a:lvl8pPr marL="2238375" indent="-180975" algn="l" rtl="0" eaLnBrk="1" fontAlgn="base" hangingPunct="1">
        <a:lnSpc>
          <a:spcPct val="120000"/>
        </a:lnSpc>
        <a:spcBef>
          <a:spcPct val="20000"/>
        </a:spcBef>
        <a:spcAft>
          <a:spcPct val="0"/>
        </a:spcAft>
        <a:buChar char="•"/>
        <a:defRPr sz="900">
          <a:solidFill>
            <a:schemeClr val="tx1"/>
          </a:solidFill>
          <a:latin typeface="+mn-lt"/>
        </a:defRPr>
      </a:lvl8pPr>
      <a:lvl9pPr marL="2581275" indent="-180975" algn="l" rtl="0" eaLnBrk="1" fontAlgn="base" hangingPunct="1">
        <a:lnSpc>
          <a:spcPct val="120000"/>
        </a:lnSpc>
        <a:spcBef>
          <a:spcPct val="20000"/>
        </a:spcBef>
        <a:spcAft>
          <a:spcPct val="0"/>
        </a:spcAft>
        <a:buChar char="•"/>
        <a:defRPr sz="9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1pPr>
            <a:lvl2pPr lvl="1">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2pPr>
            <a:lvl3pPr lvl="2">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3pPr>
            <a:lvl4pPr lvl="3">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4pPr>
            <a:lvl5pPr lvl="4">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5pPr>
            <a:lvl6pPr lvl="5">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6pPr>
            <a:lvl7pPr lvl="6">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7pPr>
            <a:lvl8pPr lvl="7">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8pPr>
            <a:lvl9pPr lvl="8">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Overpass"/>
              <a:buChar char="●"/>
              <a:defRPr sz="1800">
                <a:solidFill>
                  <a:schemeClr val="dk2"/>
                </a:solidFill>
                <a:latin typeface="Overpass"/>
                <a:ea typeface="Overpass"/>
                <a:cs typeface="Overpass"/>
                <a:sym typeface="Overpass"/>
              </a:defRPr>
            </a:lvl1pPr>
            <a:lvl2pPr marL="914400" lvl="1"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2pPr>
            <a:lvl3pPr marL="1371600" lvl="2"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3pPr>
            <a:lvl4pPr marL="1828800" lvl="3"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4pPr>
            <a:lvl5pPr marL="2286000" lvl="4"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5pPr>
            <a:lvl6pPr marL="2743200" lvl="5"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6pPr>
            <a:lvl7pPr marL="3200400" lvl="6"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7pPr>
            <a:lvl8pPr marL="3657600" lvl="7"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8pPr>
            <a:lvl9pPr marL="4114800" lvl="8" indent="-317500">
              <a:lnSpc>
                <a:spcPct val="115000"/>
              </a:lnSpc>
              <a:spcBef>
                <a:spcPts val="1600"/>
              </a:spcBef>
              <a:spcAft>
                <a:spcPts val="1600"/>
              </a:spcAft>
              <a:buClr>
                <a:schemeClr val="dk2"/>
              </a:buClr>
              <a:buSzPts val="1400"/>
              <a:buFont typeface="Overpass"/>
              <a:buChar char="■"/>
              <a:defRPr>
                <a:solidFill>
                  <a:schemeClr val="dk2"/>
                </a:solidFill>
                <a:latin typeface="Overpass"/>
                <a:ea typeface="Overpass"/>
                <a:cs typeface="Overpass"/>
                <a:sym typeface="Overpass"/>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Overpass"/>
                <a:ea typeface="Overpass"/>
                <a:cs typeface="Overpass"/>
                <a:sym typeface="Overpass"/>
              </a:defRPr>
            </a:lvl1pPr>
            <a:lvl2pPr lvl="1" algn="r">
              <a:buNone/>
              <a:defRPr sz="1000">
                <a:solidFill>
                  <a:schemeClr val="dk2"/>
                </a:solidFill>
                <a:latin typeface="Overpass"/>
                <a:ea typeface="Overpass"/>
                <a:cs typeface="Overpass"/>
                <a:sym typeface="Overpass"/>
              </a:defRPr>
            </a:lvl2pPr>
            <a:lvl3pPr lvl="2" algn="r">
              <a:buNone/>
              <a:defRPr sz="1000">
                <a:solidFill>
                  <a:schemeClr val="dk2"/>
                </a:solidFill>
                <a:latin typeface="Overpass"/>
                <a:ea typeface="Overpass"/>
                <a:cs typeface="Overpass"/>
                <a:sym typeface="Overpass"/>
              </a:defRPr>
            </a:lvl3pPr>
            <a:lvl4pPr lvl="3" algn="r">
              <a:buNone/>
              <a:defRPr sz="1000">
                <a:solidFill>
                  <a:schemeClr val="dk2"/>
                </a:solidFill>
                <a:latin typeface="Overpass"/>
                <a:ea typeface="Overpass"/>
                <a:cs typeface="Overpass"/>
                <a:sym typeface="Overpass"/>
              </a:defRPr>
            </a:lvl4pPr>
            <a:lvl5pPr lvl="4" algn="r">
              <a:buNone/>
              <a:defRPr sz="1000">
                <a:solidFill>
                  <a:schemeClr val="dk2"/>
                </a:solidFill>
                <a:latin typeface="Overpass"/>
                <a:ea typeface="Overpass"/>
                <a:cs typeface="Overpass"/>
                <a:sym typeface="Overpass"/>
              </a:defRPr>
            </a:lvl5pPr>
            <a:lvl6pPr lvl="5" algn="r">
              <a:buNone/>
              <a:defRPr sz="1000">
                <a:solidFill>
                  <a:schemeClr val="dk2"/>
                </a:solidFill>
                <a:latin typeface="Overpass"/>
                <a:ea typeface="Overpass"/>
                <a:cs typeface="Overpass"/>
                <a:sym typeface="Overpass"/>
              </a:defRPr>
            </a:lvl6pPr>
            <a:lvl7pPr lvl="6" algn="r">
              <a:buNone/>
              <a:defRPr sz="1000">
                <a:solidFill>
                  <a:schemeClr val="dk2"/>
                </a:solidFill>
                <a:latin typeface="Overpass"/>
                <a:ea typeface="Overpass"/>
                <a:cs typeface="Overpass"/>
                <a:sym typeface="Overpass"/>
              </a:defRPr>
            </a:lvl7pPr>
            <a:lvl8pPr lvl="7" algn="r">
              <a:buNone/>
              <a:defRPr sz="1000">
                <a:solidFill>
                  <a:schemeClr val="dk2"/>
                </a:solidFill>
                <a:latin typeface="Overpass"/>
                <a:ea typeface="Overpass"/>
                <a:cs typeface="Overpass"/>
                <a:sym typeface="Overpass"/>
              </a:defRPr>
            </a:lvl8pPr>
            <a:lvl9pPr lvl="8" algn="r">
              <a:buNone/>
              <a:defRPr sz="1000">
                <a:solidFill>
                  <a:schemeClr val="dk2"/>
                </a:solidFill>
                <a:latin typeface="Overpass"/>
                <a:ea typeface="Overpass"/>
                <a:cs typeface="Overpass"/>
                <a:sym typeface="Overpass"/>
              </a:defRPr>
            </a:lvl9pPr>
          </a:lstStyle>
          <a:p>
            <a:pPr marL="0" lvl="0" indent="0">
              <a:spcBef>
                <a:spcPts val="0"/>
              </a:spcBef>
              <a:spcAft>
                <a:spcPts val="0"/>
              </a:spcAft>
              <a:buNone/>
            </a:pPr>
            <a:fld id="{00000000-1234-1234-1234-123412341234}" type="slidenum">
              <a:rPr lang="en"/>
              <a:t>‹#›</a:t>
            </a:fld>
            <a:endParaRPr/>
          </a:p>
        </p:txBody>
      </p:sp>
      <p:sp>
        <p:nvSpPr>
          <p:cNvPr id="19" name="Footer Placeholder 18"/>
          <p:cNvSpPr>
            <a:spLocks noGrp="1"/>
          </p:cNvSpPr>
          <p:nvPr>
            <p:ph type="ftr" sz="quarter" idx="3"/>
          </p:nvPr>
        </p:nvSpPr>
        <p:spPr>
          <a:xfrm>
            <a:off x="444500" y="6261099"/>
            <a:ext cx="2540000" cy="44450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Capital One Public</a:t>
            </a:r>
            <a:endParaRPr lang="en-US"/>
          </a:p>
        </p:txBody>
      </p:sp>
    </p:spTree>
    <p:extLst>
      <p:ext uri="{BB962C8B-B14F-4D97-AF65-F5344CB8AC3E}">
        <p14:creationId xmlns:p14="http://schemas.microsoft.com/office/powerpoint/2010/main" val="1090080118"/>
      </p:ext>
    </p:extLst>
  </p:cSld>
  <p:clrMap bg1="lt1" tx1="dk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1pPr>
            <a:lvl2pPr lvl="1">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2pPr>
            <a:lvl3pPr lvl="2">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3pPr>
            <a:lvl4pPr lvl="3">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4pPr>
            <a:lvl5pPr lvl="4">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5pPr>
            <a:lvl6pPr lvl="5">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6pPr>
            <a:lvl7pPr lvl="6">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7pPr>
            <a:lvl8pPr lvl="7">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8pPr>
            <a:lvl9pPr lvl="8">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Overpass"/>
              <a:buChar char="●"/>
              <a:defRPr sz="1800">
                <a:solidFill>
                  <a:schemeClr val="dk2"/>
                </a:solidFill>
                <a:latin typeface="Overpass"/>
                <a:ea typeface="Overpass"/>
                <a:cs typeface="Overpass"/>
                <a:sym typeface="Overpass"/>
              </a:defRPr>
            </a:lvl1pPr>
            <a:lvl2pPr marL="914400" lvl="1"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2pPr>
            <a:lvl3pPr marL="1371600" lvl="2"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3pPr>
            <a:lvl4pPr marL="1828800" lvl="3"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4pPr>
            <a:lvl5pPr marL="2286000" lvl="4"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5pPr>
            <a:lvl6pPr marL="2743200" lvl="5"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6pPr>
            <a:lvl7pPr marL="3200400" lvl="6"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7pPr>
            <a:lvl8pPr marL="3657600" lvl="7"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8pPr>
            <a:lvl9pPr marL="4114800" lvl="8" indent="-317500">
              <a:lnSpc>
                <a:spcPct val="115000"/>
              </a:lnSpc>
              <a:spcBef>
                <a:spcPts val="1600"/>
              </a:spcBef>
              <a:spcAft>
                <a:spcPts val="1600"/>
              </a:spcAft>
              <a:buClr>
                <a:schemeClr val="dk2"/>
              </a:buClr>
              <a:buSzPts val="1400"/>
              <a:buFont typeface="Overpass"/>
              <a:buChar char="■"/>
              <a:defRPr>
                <a:solidFill>
                  <a:schemeClr val="dk2"/>
                </a:solidFill>
                <a:latin typeface="Overpass"/>
                <a:ea typeface="Overpass"/>
                <a:cs typeface="Overpass"/>
                <a:sym typeface="Overpass"/>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Overpass"/>
                <a:ea typeface="Overpass"/>
                <a:cs typeface="Overpass"/>
                <a:sym typeface="Overpass"/>
              </a:defRPr>
            </a:lvl1pPr>
            <a:lvl2pPr lvl="1" algn="r">
              <a:buNone/>
              <a:defRPr sz="1000">
                <a:solidFill>
                  <a:schemeClr val="dk2"/>
                </a:solidFill>
                <a:latin typeface="Overpass"/>
                <a:ea typeface="Overpass"/>
                <a:cs typeface="Overpass"/>
                <a:sym typeface="Overpass"/>
              </a:defRPr>
            </a:lvl2pPr>
            <a:lvl3pPr lvl="2" algn="r">
              <a:buNone/>
              <a:defRPr sz="1000">
                <a:solidFill>
                  <a:schemeClr val="dk2"/>
                </a:solidFill>
                <a:latin typeface="Overpass"/>
                <a:ea typeface="Overpass"/>
                <a:cs typeface="Overpass"/>
                <a:sym typeface="Overpass"/>
              </a:defRPr>
            </a:lvl3pPr>
            <a:lvl4pPr lvl="3" algn="r">
              <a:buNone/>
              <a:defRPr sz="1000">
                <a:solidFill>
                  <a:schemeClr val="dk2"/>
                </a:solidFill>
                <a:latin typeface="Overpass"/>
                <a:ea typeface="Overpass"/>
                <a:cs typeface="Overpass"/>
                <a:sym typeface="Overpass"/>
              </a:defRPr>
            </a:lvl4pPr>
            <a:lvl5pPr lvl="4" algn="r">
              <a:buNone/>
              <a:defRPr sz="1000">
                <a:solidFill>
                  <a:schemeClr val="dk2"/>
                </a:solidFill>
                <a:latin typeface="Overpass"/>
                <a:ea typeface="Overpass"/>
                <a:cs typeface="Overpass"/>
                <a:sym typeface="Overpass"/>
              </a:defRPr>
            </a:lvl5pPr>
            <a:lvl6pPr lvl="5" algn="r">
              <a:buNone/>
              <a:defRPr sz="1000">
                <a:solidFill>
                  <a:schemeClr val="dk2"/>
                </a:solidFill>
                <a:latin typeface="Overpass"/>
                <a:ea typeface="Overpass"/>
                <a:cs typeface="Overpass"/>
                <a:sym typeface="Overpass"/>
              </a:defRPr>
            </a:lvl6pPr>
            <a:lvl7pPr lvl="6" algn="r">
              <a:buNone/>
              <a:defRPr sz="1000">
                <a:solidFill>
                  <a:schemeClr val="dk2"/>
                </a:solidFill>
                <a:latin typeface="Overpass"/>
                <a:ea typeface="Overpass"/>
                <a:cs typeface="Overpass"/>
                <a:sym typeface="Overpass"/>
              </a:defRPr>
            </a:lvl7pPr>
            <a:lvl8pPr lvl="7" algn="r">
              <a:buNone/>
              <a:defRPr sz="1000">
                <a:solidFill>
                  <a:schemeClr val="dk2"/>
                </a:solidFill>
                <a:latin typeface="Overpass"/>
                <a:ea typeface="Overpass"/>
                <a:cs typeface="Overpass"/>
                <a:sym typeface="Overpass"/>
              </a:defRPr>
            </a:lvl8pPr>
            <a:lvl9pPr lvl="8" algn="r">
              <a:buNone/>
              <a:defRPr sz="1000">
                <a:solidFill>
                  <a:schemeClr val="dk2"/>
                </a:solidFill>
                <a:latin typeface="Overpass"/>
                <a:ea typeface="Overpass"/>
                <a:cs typeface="Overpass"/>
                <a:sym typeface="Overpass"/>
              </a:defRPr>
            </a:lvl9pPr>
          </a:lstStyle>
          <a:p>
            <a:pPr marL="0" lvl="0" indent="0">
              <a:spcBef>
                <a:spcPts val="0"/>
              </a:spcBef>
              <a:spcAft>
                <a:spcPts val="0"/>
              </a:spcAft>
              <a:buNone/>
            </a:pPr>
            <a:fld id="{00000000-1234-1234-1234-123412341234}" type="slidenum">
              <a:rPr lang="en"/>
              <a:t>‹#›</a:t>
            </a:fld>
            <a:endParaRPr/>
          </a:p>
        </p:txBody>
      </p:sp>
      <p:sp>
        <p:nvSpPr>
          <p:cNvPr id="19" name="Footer Placeholder 18"/>
          <p:cNvSpPr>
            <a:spLocks noGrp="1"/>
          </p:cNvSpPr>
          <p:nvPr>
            <p:ph type="ftr" sz="quarter" idx="3"/>
          </p:nvPr>
        </p:nvSpPr>
        <p:spPr>
          <a:xfrm>
            <a:off x="444500" y="6261099"/>
            <a:ext cx="2540000" cy="44450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Capital One Public</a:t>
            </a:r>
            <a:endParaRPr lang="en-US"/>
          </a:p>
        </p:txBody>
      </p:sp>
    </p:spTree>
    <p:extLst>
      <p:ext uri="{BB962C8B-B14F-4D97-AF65-F5344CB8AC3E}">
        <p14:creationId xmlns:p14="http://schemas.microsoft.com/office/powerpoint/2010/main" val="189082267"/>
      </p:ext>
    </p:extLst>
  </p:cSld>
  <p:clrMap bg1="lt1" tx1="dk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1pPr>
            <a:lvl2pPr lvl="1">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2pPr>
            <a:lvl3pPr lvl="2">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3pPr>
            <a:lvl4pPr lvl="3">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4pPr>
            <a:lvl5pPr lvl="4">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5pPr>
            <a:lvl6pPr lvl="5">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6pPr>
            <a:lvl7pPr lvl="6">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7pPr>
            <a:lvl8pPr lvl="7">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8pPr>
            <a:lvl9pPr lvl="8">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Overpass"/>
              <a:buChar char="●"/>
              <a:defRPr sz="1800">
                <a:solidFill>
                  <a:schemeClr val="dk2"/>
                </a:solidFill>
                <a:latin typeface="Overpass"/>
                <a:ea typeface="Overpass"/>
                <a:cs typeface="Overpass"/>
                <a:sym typeface="Overpass"/>
              </a:defRPr>
            </a:lvl1pPr>
            <a:lvl2pPr marL="914400" lvl="1"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2pPr>
            <a:lvl3pPr marL="1371600" lvl="2"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3pPr>
            <a:lvl4pPr marL="1828800" lvl="3"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4pPr>
            <a:lvl5pPr marL="2286000" lvl="4"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5pPr>
            <a:lvl6pPr marL="2743200" lvl="5"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6pPr>
            <a:lvl7pPr marL="3200400" lvl="6"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7pPr>
            <a:lvl8pPr marL="3657600" lvl="7"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8pPr>
            <a:lvl9pPr marL="4114800" lvl="8" indent="-317500">
              <a:lnSpc>
                <a:spcPct val="115000"/>
              </a:lnSpc>
              <a:spcBef>
                <a:spcPts val="1600"/>
              </a:spcBef>
              <a:spcAft>
                <a:spcPts val="1600"/>
              </a:spcAft>
              <a:buClr>
                <a:schemeClr val="dk2"/>
              </a:buClr>
              <a:buSzPts val="1400"/>
              <a:buFont typeface="Overpass"/>
              <a:buChar char="■"/>
              <a:defRPr>
                <a:solidFill>
                  <a:schemeClr val="dk2"/>
                </a:solidFill>
                <a:latin typeface="Overpass"/>
                <a:ea typeface="Overpass"/>
                <a:cs typeface="Overpass"/>
                <a:sym typeface="Overpass"/>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Overpass"/>
                <a:ea typeface="Overpass"/>
                <a:cs typeface="Overpass"/>
                <a:sym typeface="Overpass"/>
              </a:defRPr>
            </a:lvl1pPr>
            <a:lvl2pPr lvl="1" algn="r">
              <a:buNone/>
              <a:defRPr sz="1000">
                <a:solidFill>
                  <a:schemeClr val="dk2"/>
                </a:solidFill>
                <a:latin typeface="Overpass"/>
                <a:ea typeface="Overpass"/>
                <a:cs typeface="Overpass"/>
                <a:sym typeface="Overpass"/>
              </a:defRPr>
            </a:lvl2pPr>
            <a:lvl3pPr lvl="2" algn="r">
              <a:buNone/>
              <a:defRPr sz="1000">
                <a:solidFill>
                  <a:schemeClr val="dk2"/>
                </a:solidFill>
                <a:latin typeface="Overpass"/>
                <a:ea typeface="Overpass"/>
                <a:cs typeface="Overpass"/>
                <a:sym typeface="Overpass"/>
              </a:defRPr>
            </a:lvl3pPr>
            <a:lvl4pPr lvl="3" algn="r">
              <a:buNone/>
              <a:defRPr sz="1000">
                <a:solidFill>
                  <a:schemeClr val="dk2"/>
                </a:solidFill>
                <a:latin typeface="Overpass"/>
                <a:ea typeface="Overpass"/>
                <a:cs typeface="Overpass"/>
                <a:sym typeface="Overpass"/>
              </a:defRPr>
            </a:lvl4pPr>
            <a:lvl5pPr lvl="4" algn="r">
              <a:buNone/>
              <a:defRPr sz="1000">
                <a:solidFill>
                  <a:schemeClr val="dk2"/>
                </a:solidFill>
                <a:latin typeface="Overpass"/>
                <a:ea typeface="Overpass"/>
                <a:cs typeface="Overpass"/>
                <a:sym typeface="Overpass"/>
              </a:defRPr>
            </a:lvl5pPr>
            <a:lvl6pPr lvl="5" algn="r">
              <a:buNone/>
              <a:defRPr sz="1000">
                <a:solidFill>
                  <a:schemeClr val="dk2"/>
                </a:solidFill>
                <a:latin typeface="Overpass"/>
                <a:ea typeface="Overpass"/>
                <a:cs typeface="Overpass"/>
                <a:sym typeface="Overpass"/>
              </a:defRPr>
            </a:lvl6pPr>
            <a:lvl7pPr lvl="6" algn="r">
              <a:buNone/>
              <a:defRPr sz="1000">
                <a:solidFill>
                  <a:schemeClr val="dk2"/>
                </a:solidFill>
                <a:latin typeface="Overpass"/>
                <a:ea typeface="Overpass"/>
                <a:cs typeface="Overpass"/>
                <a:sym typeface="Overpass"/>
              </a:defRPr>
            </a:lvl7pPr>
            <a:lvl8pPr lvl="7" algn="r">
              <a:buNone/>
              <a:defRPr sz="1000">
                <a:solidFill>
                  <a:schemeClr val="dk2"/>
                </a:solidFill>
                <a:latin typeface="Overpass"/>
                <a:ea typeface="Overpass"/>
                <a:cs typeface="Overpass"/>
                <a:sym typeface="Overpass"/>
              </a:defRPr>
            </a:lvl8pPr>
            <a:lvl9pPr lvl="8" algn="r">
              <a:buNone/>
              <a:defRPr sz="1000">
                <a:solidFill>
                  <a:schemeClr val="dk2"/>
                </a:solidFill>
                <a:latin typeface="Overpass"/>
                <a:ea typeface="Overpass"/>
                <a:cs typeface="Overpass"/>
                <a:sym typeface="Overpass"/>
              </a:defRPr>
            </a:lvl9pPr>
          </a:lstStyle>
          <a:p>
            <a:pPr marL="0" lvl="0" indent="0">
              <a:spcBef>
                <a:spcPts val="0"/>
              </a:spcBef>
              <a:spcAft>
                <a:spcPts val="0"/>
              </a:spcAft>
              <a:buNone/>
            </a:pPr>
            <a:fld id="{00000000-1234-1234-1234-123412341234}" type="slidenum">
              <a:rPr lang="en"/>
              <a:t>‹#›</a:t>
            </a:fld>
            <a:endParaRPr/>
          </a:p>
        </p:txBody>
      </p:sp>
      <p:sp>
        <p:nvSpPr>
          <p:cNvPr id="19" name="Footer Placeholder 18"/>
          <p:cNvSpPr>
            <a:spLocks noGrp="1"/>
          </p:cNvSpPr>
          <p:nvPr>
            <p:ph type="ftr" sz="quarter" idx="3"/>
          </p:nvPr>
        </p:nvSpPr>
        <p:spPr>
          <a:xfrm>
            <a:off x="444500" y="6261099"/>
            <a:ext cx="2540000" cy="44450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Capital One Public</a:t>
            </a:r>
            <a:endParaRPr lang="en-US"/>
          </a:p>
        </p:txBody>
      </p:sp>
    </p:spTree>
    <p:extLst>
      <p:ext uri="{BB962C8B-B14F-4D97-AF65-F5344CB8AC3E}">
        <p14:creationId xmlns:p14="http://schemas.microsoft.com/office/powerpoint/2010/main" val="3297912216"/>
      </p:ext>
    </p:extLst>
  </p:cSld>
  <p:clrMap bg1="lt1" tx1="dk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1pPr>
            <a:lvl2pPr lvl="1">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2pPr>
            <a:lvl3pPr lvl="2">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3pPr>
            <a:lvl4pPr lvl="3">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4pPr>
            <a:lvl5pPr lvl="4">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5pPr>
            <a:lvl6pPr lvl="5">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6pPr>
            <a:lvl7pPr lvl="6">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7pPr>
            <a:lvl8pPr lvl="7">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8pPr>
            <a:lvl9pPr lvl="8">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Overpass"/>
              <a:buChar char="●"/>
              <a:defRPr sz="1800">
                <a:solidFill>
                  <a:schemeClr val="dk2"/>
                </a:solidFill>
                <a:latin typeface="Overpass"/>
                <a:ea typeface="Overpass"/>
                <a:cs typeface="Overpass"/>
                <a:sym typeface="Overpass"/>
              </a:defRPr>
            </a:lvl1pPr>
            <a:lvl2pPr marL="914400" lvl="1"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2pPr>
            <a:lvl3pPr marL="1371600" lvl="2"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3pPr>
            <a:lvl4pPr marL="1828800" lvl="3"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4pPr>
            <a:lvl5pPr marL="2286000" lvl="4"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5pPr>
            <a:lvl6pPr marL="2743200" lvl="5"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6pPr>
            <a:lvl7pPr marL="3200400" lvl="6"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7pPr>
            <a:lvl8pPr marL="3657600" lvl="7"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8pPr>
            <a:lvl9pPr marL="4114800" lvl="8" indent="-317500">
              <a:lnSpc>
                <a:spcPct val="115000"/>
              </a:lnSpc>
              <a:spcBef>
                <a:spcPts val="1600"/>
              </a:spcBef>
              <a:spcAft>
                <a:spcPts val="1600"/>
              </a:spcAft>
              <a:buClr>
                <a:schemeClr val="dk2"/>
              </a:buClr>
              <a:buSzPts val="1400"/>
              <a:buFont typeface="Overpass"/>
              <a:buChar char="■"/>
              <a:defRPr>
                <a:solidFill>
                  <a:schemeClr val="dk2"/>
                </a:solidFill>
                <a:latin typeface="Overpass"/>
                <a:ea typeface="Overpass"/>
                <a:cs typeface="Overpass"/>
                <a:sym typeface="Overpass"/>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Overpass"/>
                <a:ea typeface="Overpass"/>
                <a:cs typeface="Overpass"/>
                <a:sym typeface="Overpass"/>
              </a:defRPr>
            </a:lvl1pPr>
            <a:lvl2pPr lvl="1" algn="r">
              <a:buNone/>
              <a:defRPr sz="1000">
                <a:solidFill>
                  <a:schemeClr val="dk2"/>
                </a:solidFill>
                <a:latin typeface="Overpass"/>
                <a:ea typeface="Overpass"/>
                <a:cs typeface="Overpass"/>
                <a:sym typeface="Overpass"/>
              </a:defRPr>
            </a:lvl2pPr>
            <a:lvl3pPr lvl="2" algn="r">
              <a:buNone/>
              <a:defRPr sz="1000">
                <a:solidFill>
                  <a:schemeClr val="dk2"/>
                </a:solidFill>
                <a:latin typeface="Overpass"/>
                <a:ea typeface="Overpass"/>
                <a:cs typeface="Overpass"/>
                <a:sym typeface="Overpass"/>
              </a:defRPr>
            </a:lvl3pPr>
            <a:lvl4pPr lvl="3" algn="r">
              <a:buNone/>
              <a:defRPr sz="1000">
                <a:solidFill>
                  <a:schemeClr val="dk2"/>
                </a:solidFill>
                <a:latin typeface="Overpass"/>
                <a:ea typeface="Overpass"/>
                <a:cs typeface="Overpass"/>
                <a:sym typeface="Overpass"/>
              </a:defRPr>
            </a:lvl4pPr>
            <a:lvl5pPr lvl="4" algn="r">
              <a:buNone/>
              <a:defRPr sz="1000">
                <a:solidFill>
                  <a:schemeClr val="dk2"/>
                </a:solidFill>
                <a:latin typeface="Overpass"/>
                <a:ea typeface="Overpass"/>
                <a:cs typeface="Overpass"/>
                <a:sym typeface="Overpass"/>
              </a:defRPr>
            </a:lvl5pPr>
            <a:lvl6pPr lvl="5" algn="r">
              <a:buNone/>
              <a:defRPr sz="1000">
                <a:solidFill>
                  <a:schemeClr val="dk2"/>
                </a:solidFill>
                <a:latin typeface="Overpass"/>
                <a:ea typeface="Overpass"/>
                <a:cs typeface="Overpass"/>
                <a:sym typeface="Overpass"/>
              </a:defRPr>
            </a:lvl6pPr>
            <a:lvl7pPr lvl="6" algn="r">
              <a:buNone/>
              <a:defRPr sz="1000">
                <a:solidFill>
                  <a:schemeClr val="dk2"/>
                </a:solidFill>
                <a:latin typeface="Overpass"/>
                <a:ea typeface="Overpass"/>
                <a:cs typeface="Overpass"/>
                <a:sym typeface="Overpass"/>
              </a:defRPr>
            </a:lvl7pPr>
            <a:lvl8pPr lvl="7" algn="r">
              <a:buNone/>
              <a:defRPr sz="1000">
                <a:solidFill>
                  <a:schemeClr val="dk2"/>
                </a:solidFill>
                <a:latin typeface="Overpass"/>
                <a:ea typeface="Overpass"/>
                <a:cs typeface="Overpass"/>
                <a:sym typeface="Overpass"/>
              </a:defRPr>
            </a:lvl8pPr>
            <a:lvl9pPr lvl="8" algn="r">
              <a:buNone/>
              <a:defRPr sz="1000">
                <a:solidFill>
                  <a:schemeClr val="dk2"/>
                </a:solidFill>
                <a:latin typeface="Overpass"/>
                <a:ea typeface="Overpass"/>
                <a:cs typeface="Overpass"/>
                <a:sym typeface="Overpass"/>
              </a:defRPr>
            </a:lvl9pPr>
          </a:lstStyle>
          <a:p>
            <a:pPr marL="0" lvl="0" indent="0">
              <a:spcBef>
                <a:spcPts val="0"/>
              </a:spcBef>
              <a:spcAft>
                <a:spcPts val="0"/>
              </a:spcAft>
              <a:buNone/>
            </a:pPr>
            <a:fld id="{00000000-1234-1234-1234-123412341234}" type="slidenum">
              <a:rPr lang="en"/>
              <a:t>‹#›</a:t>
            </a:fld>
            <a:endParaRPr/>
          </a:p>
        </p:txBody>
      </p:sp>
      <p:sp>
        <p:nvSpPr>
          <p:cNvPr id="19" name="Footer Placeholder 18"/>
          <p:cNvSpPr>
            <a:spLocks noGrp="1"/>
          </p:cNvSpPr>
          <p:nvPr>
            <p:ph type="ftr" sz="quarter" idx="3"/>
          </p:nvPr>
        </p:nvSpPr>
        <p:spPr>
          <a:xfrm>
            <a:off x="444500" y="6261099"/>
            <a:ext cx="2540000" cy="44450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Capital One Public</a:t>
            </a:r>
            <a:endParaRPr lang="en-US"/>
          </a:p>
        </p:txBody>
      </p:sp>
    </p:spTree>
    <p:extLst>
      <p:ext uri="{BB962C8B-B14F-4D97-AF65-F5344CB8AC3E}">
        <p14:creationId xmlns:p14="http://schemas.microsoft.com/office/powerpoint/2010/main" val="962654385"/>
      </p:ext>
    </p:extLst>
  </p:cSld>
  <p:clrMap bg1="lt1" tx1="dk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1pPr>
            <a:lvl2pPr lvl="1">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2pPr>
            <a:lvl3pPr lvl="2">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3pPr>
            <a:lvl4pPr lvl="3">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4pPr>
            <a:lvl5pPr lvl="4">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5pPr>
            <a:lvl6pPr lvl="5">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6pPr>
            <a:lvl7pPr lvl="6">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7pPr>
            <a:lvl8pPr lvl="7">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8pPr>
            <a:lvl9pPr lvl="8">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Overpass"/>
              <a:buChar char="●"/>
              <a:defRPr sz="1800">
                <a:solidFill>
                  <a:schemeClr val="dk2"/>
                </a:solidFill>
                <a:latin typeface="Overpass"/>
                <a:ea typeface="Overpass"/>
                <a:cs typeface="Overpass"/>
                <a:sym typeface="Overpass"/>
              </a:defRPr>
            </a:lvl1pPr>
            <a:lvl2pPr marL="914400" lvl="1"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2pPr>
            <a:lvl3pPr marL="1371600" lvl="2"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3pPr>
            <a:lvl4pPr marL="1828800" lvl="3"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4pPr>
            <a:lvl5pPr marL="2286000" lvl="4"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5pPr>
            <a:lvl6pPr marL="2743200" lvl="5"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6pPr>
            <a:lvl7pPr marL="3200400" lvl="6"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7pPr>
            <a:lvl8pPr marL="3657600" lvl="7"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8pPr>
            <a:lvl9pPr marL="4114800" lvl="8" indent="-317500">
              <a:lnSpc>
                <a:spcPct val="115000"/>
              </a:lnSpc>
              <a:spcBef>
                <a:spcPts val="1600"/>
              </a:spcBef>
              <a:spcAft>
                <a:spcPts val="1600"/>
              </a:spcAft>
              <a:buClr>
                <a:schemeClr val="dk2"/>
              </a:buClr>
              <a:buSzPts val="1400"/>
              <a:buFont typeface="Overpass"/>
              <a:buChar char="■"/>
              <a:defRPr>
                <a:solidFill>
                  <a:schemeClr val="dk2"/>
                </a:solidFill>
                <a:latin typeface="Overpass"/>
                <a:ea typeface="Overpass"/>
                <a:cs typeface="Overpass"/>
                <a:sym typeface="Overpass"/>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Overpass"/>
                <a:ea typeface="Overpass"/>
                <a:cs typeface="Overpass"/>
                <a:sym typeface="Overpass"/>
              </a:defRPr>
            </a:lvl1pPr>
            <a:lvl2pPr lvl="1" algn="r">
              <a:buNone/>
              <a:defRPr sz="1000">
                <a:solidFill>
                  <a:schemeClr val="dk2"/>
                </a:solidFill>
                <a:latin typeface="Overpass"/>
                <a:ea typeface="Overpass"/>
                <a:cs typeface="Overpass"/>
                <a:sym typeface="Overpass"/>
              </a:defRPr>
            </a:lvl2pPr>
            <a:lvl3pPr lvl="2" algn="r">
              <a:buNone/>
              <a:defRPr sz="1000">
                <a:solidFill>
                  <a:schemeClr val="dk2"/>
                </a:solidFill>
                <a:latin typeface="Overpass"/>
                <a:ea typeface="Overpass"/>
                <a:cs typeface="Overpass"/>
                <a:sym typeface="Overpass"/>
              </a:defRPr>
            </a:lvl3pPr>
            <a:lvl4pPr lvl="3" algn="r">
              <a:buNone/>
              <a:defRPr sz="1000">
                <a:solidFill>
                  <a:schemeClr val="dk2"/>
                </a:solidFill>
                <a:latin typeface="Overpass"/>
                <a:ea typeface="Overpass"/>
                <a:cs typeface="Overpass"/>
                <a:sym typeface="Overpass"/>
              </a:defRPr>
            </a:lvl4pPr>
            <a:lvl5pPr lvl="4" algn="r">
              <a:buNone/>
              <a:defRPr sz="1000">
                <a:solidFill>
                  <a:schemeClr val="dk2"/>
                </a:solidFill>
                <a:latin typeface="Overpass"/>
                <a:ea typeface="Overpass"/>
                <a:cs typeface="Overpass"/>
                <a:sym typeface="Overpass"/>
              </a:defRPr>
            </a:lvl5pPr>
            <a:lvl6pPr lvl="5" algn="r">
              <a:buNone/>
              <a:defRPr sz="1000">
                <a:solidFill>
                  <a:schemeClr val="dk2"/>
                </a:solidFill>
                <a:latin typeface="Overpass"/>
                <a:ea typeface="Overpass"/>
                <a:cs typeface="Overpass"/>
                <a:sym typeface="Overpass"/>
              </a:defRPr>
            </a:lvl6pPr>
            <a:lvl7pPr lvl="6" algn="r">
              <a:buNone/>
              <a:defRPr sz="1000">
                <a:solidFill>
                  <a:schemeClr val="dk2"/>
                </a:solidFill>
                <a:latin typeface="Overpass"/>
                <a:ea typeface="Overpass"/>
                <a:cs typeface="Overpass"/>
                <a:sym typeface="Overpass"/>
              </a:defRPr>
            </a:lvl7pPr>
            <a:lvl8pPr lvl="7" algn="r">
              <a:buNone/>
              <a:defRPr sz="1000">
                <a:solidFill>
                  <a:schemeClr val="dk2"/>
                </a:solidFill>
                <a:latin typeface="Overpass"/>
                <a:ea typeface="Overpass"/>
                <a:cs typeface="Overpass"/>
                <a:sym typeface="Overpass"/>
              </a:defRPr>
            </a:lvl8pPr>
            <a:lvl9pPr lvl="8" algn="r">
              <a:buNone/>
              <a:defRPr sz="1000">
                <a:solidFill>
                  <a:schemeClr val="dk2"/>
                </a:solidFill>
                <a:latin typeface="Overpass"/>
                <a:ea typeface="Overpass"/>
                <a:cs typeface="Overpass"/>
                <a:sym typeface="Overpass"/>
              </a:defRPr>
            </a:lvl9pPr>
          </a:lstStyle>
          <a:p>
            <a:pPr marL="0" lvl="0" indent="0">
              <a:spcBef>
                <a:spcPts val="0"/>
              </a:spcBef>
              <a:spcAft>
                <a:spcPts val="0"/>
              </a:spcAft>
              <a:buNone/>
            </a:pPr>
            <a:fld id="{00000000-1234-1234-1234-123412341234}" type="slidenum">
              <a:rPr lang="en"/>
              <a:t>‹#›</a:t>
            </a:fld>
            <a:endParaRPr/>
          </a:p>
        </p:txBody>
      </p:sp>
      <p:sp>
        <p:nvSpPr>
          <p:cNvPr id="19" name="Footer Placeholder 18"/>
          <p:cNvSpPr>
            <a:spLocks noGrp="1"/>
          </p:cNvSpPr>
          <p:nvPr>
            <p:ph type="ftr" sz="quarter" idx="3"/>
          </p:nvPr>
        </p:nvSpPr>
        <p:spPr>
          <a:xfrm>
            <a:off x="444500" y="6261099"/>
            <a:ext cx="2540000" cy="44450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Capital One Public</a:t>
            </a:r>
            <a:endParaRPr lang="en-US"/>
          </a:p>
        </p:txBody>
      </p:sp>
    </p:spTree>
    <p:extLst>
      <p:ext uri="{BB962C8B-B14F-4D97-AF65-F5344CB8AC3E}">
        <p14:creationId xmlns:p14="http://schemas.microsoft.com/office/powerpoint/2010/main" val="69632720"/>
      </p:ext>
    </p:extLst>
  </p:cSld>
  <p:clrMap bg1="lt1" tx1="dk1" bg2="dk2"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1pPr>
            <a:lvl2pPr lvl="1">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2pPr>
            <a:lvl3pPr lvl="2">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3pPr>
            <a:lvl4pPr lvl="3">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4pPr>
            <a:lvl5pPr lvl="4">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5pPr>
            <a:lvl6pPr lvl="5">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6pPr>
            <a:lvl7pPr lvl="6">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7pPr>
            <a:lvl8pPr lvl="7">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8pPr>
            <a:lvl9pPr lvl="8">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Overpass"/>
              <a:buChar char="●"/>
              <a:defRPr sz="1800">
                <a:solidFill>
                  <a:schemeClr val="dk2"/>
                </a:solidFill>
                <a:latin typeface="Overpass"/>
                <a:ea typeface="Overpass"/>
                <a:cs typeface="Overpass"/>
                <a:sym typeface="Overpass"/>
              </a:defRPr>
            </a:lvl1pPr>
            <a:lvl2pPr marL="914400" lvl="1"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2pPr>
            <a:lvl3pPr marL="1371600" lvl="2"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3pPr>
            <a:lvl4pPr marL="1828800" lvl="3"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4pPr>
            <a:lvl5pPr marL="2286000" lvl="4"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5pPr>
            <a:lvl6pPr marL="2743200" lvl="5"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6pPr>
            <a:lvl7pPr marL="3200400" lvl="6"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7pPr>
            <a:lvl8pPr marL="3657600" lvl="7" indent="-317500">
              <a:lnSpc>
                <a:spcPct val="115000"/>
              </a:lnSpc>
              <a:spcBef>
                <a:spcPts val="1600"/>
              </a:spcBef>
              <a:spcAft>
                <a:spcPts val="0"/>
              </a:spcAft>
              <a:buClr>
                <a:schemeClr val="dk2"/>
              </a:buClr>
              <a:buSzPts val="1400"/>
              <a:buFont typeface="Overpass"/>
              <a:buChar char="○"/>
              <a:defRPr>
                <a:solidFill>
                  <a:schemeClr val="dk2"/>
                </a:solidFill>
                <a:latin typeface="Overpass"/>
                <a:ea typeface="Overpass"/>
                <a:cs typeface="Overpass"/>
                <a:sym typeface="Overpass"/>
              </a:defRPr>
            </a:lvl8pPr>
            <a:lvl9pPr marL="4114800" lvl="8" indent="-317500">
              <a:lnSpc>
                <a:spcPct val="115000"/>
              </a:lnSpc>
              <a:spcBef>
                <a:spcPts val="1600"/>
              </a:spcBef>
              <a:spcAft>
                <a:spcPts val="1600"/>
              </a:spcAft>
              <a:buClr>
                <a:schemeClr val="dk2"/>
              </a:buClr>
              <a:buSzPts val="1400"/>
              <a:buFont typeface="Overpass"/>
              <a:buChar char="■"/>
              <a:defRPr>
                <a:solidFill>
                  <a:schemeClr val="dk2"/>
                </a:solidFill>
                <a:latin typeface="Overpass"/>
                <a:ea typeface="Overpass"/>
                <a:cs typeface="Overpass"/>
                <a:sym typeface="Overpass"/>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Overpass"/>
                <a:ea typeface="Overpass"/>
                <a:cs typeface="Overpass"/>
                <a:sym typeface="Overpass"/>
              </a:defRPr>
            </a:lvl1pPr>
            <a:lvl2pPr lvl="1" algn="r">
              <a:buNone/>
              <a:defRPr sz="1000">
                <a:solidFill>
                  <a:schemeClr val="dk2"/>
                </a:solidFill>
                <a:latin typeface="Overpass"/>
                <a:ea typeface="Overpass"/>
                <a:cs typeface="Overpass"/>
                <a:sym typeface="Overpass"/>
              </a:defRPr>
            </a:lvl2pPr>
            <a:lvl3pPr lvl="2" algn="r">
              <a:buNone/>
              <a:defRPr sz="1000">
                <a:solidFill>
                  <a:schemeClr val="dk2"/>
                </a:solidFill>
                <a:latin typeface="Overpass"/>
                <a:ea typeface="Overpass"/>
                <a:cs typeface="Overpass"/>
                <a:sym typeface="Overpass"/>
              </a:defRPr>
            </a:lvl3pPr>
            <a:lvl4pPr lvl="3" algn="r">
              <a:buNone/>
              <a:defRPr sz="1000">
                <a:solidFill>
                  <a:schemeClr val="dk2"/>
                </a:solidFill>
                <a:latin typeface="Overpass"/>
                <a:ea typeface="Overpass"/>
                <a:cs typeface="Overpass"/>
                <a:sym typeface="Overpass"/>
              </a:defRPr>
            </a:lvl4pPr>
            <a:lvl5pPr lvl="4" algn="r">
              <a:buNone/>
              <a:defRPr sz="1000">
                <a:solidFill>
                  <a:schemeClr val="dk2"/>
                </a:solidFill>
                <a:latin typeface="Overpass"/>
                <a:ea typeface="Overpass"/>
                <a:cs typeface="Overpass"/>
                <a:sym typeface="Overpass"/>
              </a:defRPr>
            </a:lvl5pPr>
            <a:lvl6pPr lvl="5" algn="r">
              <a:buNone/>
              <a:defRPr sz="1000">
                <a:solidFill>
                  <a:schemeClr val="dk2"/>
                </a:solidFill>
                <a:latin typeface="Overpass"/>
                <a:ea typeface="Overpass"/>
                <a:cs typeface="Overpass"/>
                <a:sym typeface="Overpass"/>
              </a:defRPr>
            </a:lvl6pPr>
            <a:lvl7pPr lvl="6" algn="r">
              <a:buNone/>
              <a:defRPr sz="1000">
                <a:solidFill>
                  <a:schemeClr val="dk2"/>
                </a:solidFill>
                <a:latin typeface="Overpass"/>
                <a:ea typeface="Overpass"/>
                <a:cs typeface="Overpass"/>
                <a:sym typeface="Overpass"/>
              </a:defRPr>
            </a:lvl7pPr>
            <a:lvl8pPr lvl="7" algn="r">
              <a:buNone/>
              <a:defRPr sz="1000">
                <a:solidFill>
                  <a:schemeClr val="dk2"/>
                </a:solidFill>
                <a:latin typeface="Overpass"/>
                <a:ea typeface="Overpass"/>
                <a:cs typeface="Overpass"/>
                <a:sym typeface="Overpass"/>
              </a:defRPr>
            </a:lvl8pPr>
            <a:lvl9pPr lvl="8" algn="r">
              <a:buNone/>
              <a:defRPr sz="1000">
                <a:solidFill>
                  <a:schemeClr val="dk2"/>
                </a:solidFill>
                <a:latin typeface="Overpass"/>
                <a:ea typeface="Overpass"/>
                <a:cs typeface="Overpass"/>
                <a:sym typeface="Overpass"/>
              </a:defRPr>
            </a:lvl9pPr>
          </a:lstStyle>
          <a:p>
            <a:pPr marL="0" lvl="0" indent="0">
              <a:spcBef>
                <a:spcPts val="0"/>
              </a:spcBef>
              <a:spcAft>
                <a:spcPts val="0"/>
              </a:spcAft>
              <a:buNone/>
            </a:pPr>
            <a:fld id="{00000000-1234-1234-1234-123412341234}" type="slidenum">
              <a:rPr lang="en"/>
              <a:t>‹#›</a:t>
            </a:fld>
            <a:endParaRPr/>
          </a:p>
        </p:txBody>
      </p:sp>
      <p:sp>
        <p:nvSpPr>
          <p:cNvPr id="19" name="Footer Placeholder 18"/>
          <p:cNvSpPr>
            <a:spLocks noGrp="1"/>
          </p:cNvSpPr>
          <p:nvPr>
            <p:ph type="ftr" sz="quarter" idx="3"/>
          </p:nvPr>
        </p:nvSpPr>
        <p:spPr>
          <a:xfrm>
            <a:off x="444500" y="6261099"/>
            <a:ext cx="2540000" cy="444500"/>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Capital One Public</a:t>
            </a:r>
            <a:endParaRPr lang="en-US"/>
          </a:p>
        </p:txBody>
      </p:sp>
    </p:spTree>
    <p:extLst>
      <p:ext uri="{BB962C8B-B14F-4D97-AF65-F5344CB8AC3E}">
        <p14:creationId xmlns:p14="http://schemas.microsoft.com/office/powerpoint/2010/main" val="3304839003"/>
      </p:ext>
    </p:extLst>
  </p:cSld>
  <p:clrMap bg1="lt1" tx1="dk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54.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59.xml"/><Relationship Id="rId4" Type="http://schemas.openxmlformats.org/officeDocument/2006/relationships/image" Target="../media/image31.jpe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64.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tiff"/></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image" Target="../media/image11.jpe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8.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hyperlink" Target="http://localhost:54321/"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urldefense.proofpoint.com/v2/url?u=http-3A__192.168.1.6-3A54321_3_Models.java_gbm-2D68aaf4ae-2D9808-2D48dc-2Db08d-2D383c94323392&amp;d=DwMFAw&amp;c=pLULRYW__RtkwsQUPxJVDGboCTdgji3AcHNJU0BpTJE&amp;r=W8rm9oO4BI6fcQhLeqGTQmQkHS_SSI1UTMy7Qr1-aspDqYGsOh5TH2uhjiEsoeoR&amp;m=BclE6vj6xcFnpsTmEN5iB3Hzu7I6x4wKmC-no6O9oNc&amp;s=umqm76Abpmid2ME388fYBVSE9JD_o8SyROVxR1QtZWA&amp;e=" TargetMode="External"/><Relationship Id="rId5" Type="http://schemas.openxmlformats.org/officeDocument/2006/relationships/hyperlink" Target="https://urldefense.proofpoint.com/v2/url?u=http-3A__192.168.1.6-3A54321_3_h2o-2Dgenmodel.jar&amp;d=DwMFAw&amp;c=pLULRYW__RtkwsQUPxJVDGboCTdgji3AcHNJU0BpTJE&amp;r=W8rm9oO4BI6fcQhLeqGTQmQkHS_SSI1UTMy7Qr1-aspDqYGsOh5TH2uhjiEsoeoR&amp;m=BclE6vj6xcFnpsTmEN5iB3Hzu7I6x4wKmC-no6O9oNc&amp;s=41Go1QcsjcIYBYGejhmOTlnqf9S1sAUt6OeAB2qOA_w&amp;e=" TargetMode="Externa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8.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hyperlink" Target="https://medium.com/capital-one-developers/comparing-and-contrasting-open-source-bpm-projects-196833f23391"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medium.com/capital-one-developers/building-microservices-a-reactive-framework-comparison-fb49d8f3c8f4" TargetMode="External"/><Relationship Id="rId5" Type="http://schemas.openxmlformats.org/officeDocument/2006/relationships/hyperlink" Target="https://medium.com/capital-one-developers/microservices-when-to-react-vs-orchestrate-c6b18308a14c" TargetMode="External"/><Relationship Id="rId4" Type="http://schemas.openxmlformats.org/officeDocument/2006/relationships/hyperlink" Target="https://github.com/andy9876/MachineLearningReactiveBPM"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1.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71.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71.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71.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1.xml"/></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71.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71.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71.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hyperlink" Target="https://github.com/andy9876/ReactiveBPMDemo"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8.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martinfowler.com/articles/microservices.html" TargetMode="External"/><Relationship Id="rId5" Type="http://schemas.openxmlformats.org/officeDocument/2006/relationships/image" Target="../media/image23.jpeg"/><Relationship Id="rId4" Type="http://schemas.openxmlformats.org/officeDocument/2006/relationships/image" Target="../media/image22.jpe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26.png"/><Relationship Id="rId4" Type="http://schemas.openxmlformats.org/officeDocument/2006/relationships/hyperlink" Target="http://martinfowler.com/articles/microservices.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www.reactivemanifesto.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Shape 40"/>
          <p:cNvSpPr txBox="1"/>
          <p:nvPr/>
        </p:nvSpPr>
        <p:spPr>
          <a:xfrm>
            <a:off x="708627" y="2153950"/>
            <a:ext cx="5943600" cy="685800"/>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 sz="1800" b="0" i="0" u="none" strike="noStrike" kern="0" cap="none" spc="0" normalizeH="0" baseline="0" noProof="0" dirty="0">
              <a:ln>
                <a:noFill/>
              </a:ln>
              <a:solidFill>
                <a:srgbClr val="FFFFFF"/>
              </a:solidFill>
              <a:effectLst/>
              <a:uLnTx/>
              <a:uFillTx/>
              <a:latin typeface="Overpass"/>
              <a:ea typeface="Overpass"/>
              <a:cs typeface="Overpass"/>
              <a:sym typeface="Overpass"/>
            </a:endParaRPr>
          </a:p>
          <a:p>
            <a:pPr>
              <a:buClr>
                <a:srgbClr val="000000"/>
              </a:buClr>
            </a:pPr>
            <a:r>
              <a:rPr lang="en-US" altLang="en-US" sz="1800" dirty="0">
                <a:solidFill>
                  <a:srgbClr val="FFFFFF"/>
                </a:solidFill>
                <a:latin typeface="Overpass" panose="020B0604020202020204" charset="0"/>
              </a:rPr>
              <a:t>Using Machine Learning, Red Hat Process Automation Manager (BPM Suite), and Reactive Microservices</a:t>
            </a:r>
          </a:p>
        </p:txBody>
      </p:sp>
      <p:sp>
        <p:nvSpPr>
          <p:cNvPr id="42" name="Shape 42"/>
          <p:cNvSpPr txBox="1"/>
          <p:nvPr/>
        </p:nvSpPr>
        <p:spPr>
          <a:xfrm>
            <a:off x="708627" y="3377775"/>
            <a:ext cx="4572000" cy="1200000"/>
          </a:xfrm>
          <a:prstGeom prst="rect">
            <a:avLst/>
          </a:prstGeom>
          <a:noFill/>
          <a:ln>
            <a:noFill/>
          </a:ln>
        </p:spPr>
        <p:txBody>
          <a:bodyPr spcFirstLastPara="1" wrap="square" lIns="91425" tIns="91425" rIns="91425" bIns="91425" anchor="t" anchorCtr="0">
            <a:noAutofit/>
          </a:bodyPr>
          <a:lstStyle/>
          <a:p>
            <a:pPr lvl="0"/>
            <a:r>
              <a:rPr lang="en" sz="1200" dirty="0">
                <a:solidFill>
                  <a:srgbClr val="FFFFFF"/>
                </a:solidFill>
                <a:latin typeface="Overpass"/>
                <a:ea typeface="Overpass"/>
                <a:cs typeface="Overpass"/>
                <a:sym typeface="Overpass"/>
              </a:rPr>
              <a:t>Andy Bonham, Distinguished Engineer, Capital One</a:t>
            </a:r>
          </a:p>
          <a:p>
            <a:pPr lvl="0"/>
            <a:r>
              <a:rPr lang="en" sz="1200" dirty="0">
                <a:solidFill>
                  <a:srgbClr val="FFFFFF"/>
                </a:solidFill>
                <a:latin typeface="Overpass"/>
                <a:ea typeface="Overpass"/>
                <a:cs typeface="Overpass"/>
                <a:sym typeface="Overpass"/>
              </a:rPr>
              <a:t>Hrishi Menon, Lead Software Engineer, Capital One</a:t>
            </a:r>
          </a:p>
          <a:p>
            <a:pPr lvl="0"/>
            <a:r>
              <a:rPr lang="en" sz="1200" dirty="0">
                <a:solidFill>
                  <a:srgbClr val="FFFFFF"/>
                </a:solidFill>
                <a:latin typeface="Overpass"/>
                <a:ea typeface="Overpass"/>
                <a:cs typeface="Overpass"/>
                <a:sym typeface="Overpass"/>
              </a:rPr>
              <a:t>Murph, Solutions Architect, Red Hat</a:t>
            </a:r>
          </a:p>
          <a:p>
            <a:pPr lvl="0"/>
            <a:r>
              <a:rPr lang="en" sz="1200" dirty="0">
                <a:solidFill>
                  <a:srgbClr val="FFFFFF"/>
                </a:solidFill>
                <a:latin typeface="Overpass"/>
                <a:ea typeface="Overpass"/>
                <a:cs typeface="Overpass"/>
                <a:sym typeface="Overpass"/>
              </a:rPr>
              <a:t>May 10, 2018</a:t>
            </a:r>
          </a:p>
        </p:txBody>
      </p:sp>
      <p:sp>
        <p:nvSpPr>
          <p:cNvPr id="2" name="Rectangle 1"/>
          <p:cNvSpPr/>
          <p:nvPr/>
        </p:nvSpPr>
        <p:spPr>
          <a:xfrm>
            <a:off x="708627" y="2954874"/>
            <a:ext cx="813043" cy="338554"/>
          </a:xfrm>
          <a:prstGeom prst="rect">
            <a:avLst/>
          </a:prstGeom>
        </p:spPr>
        <p:txBody>
          <a:bodyPr wrap="none">
            <a:spAutoFit/>
          </a:bodyPr>
          <a:lstStyle/>
          <a:p>
            <a:r>
              <a:rPr lang="en-US" altLang="en-US" sz="1600" dirty="0">
                <a:solidFill>
                  <a:srgbClr val="FFFFFF"/>
                </a:solidFill>
                <a:latin typeface="Overpass" panose="020B0604020202020204" charset="0"/>
              </a:rPr>
              <a:t>S1506 </a:t>
            </a:r>
            <a:endParaRPr lang="en-US" sz="1600" dirty="0"/>
          </a:p>
        </p:txBody>
      </p:sp>
    </p:spTree>
    <p:extLst>
      <p:ext uri="{BB962C8B-B14F-4D97-AF65-F5344CB8AC3E}">
        <p14:creationId xmlns:p14="http://schemas.microsoft.com/office/powerpoint/2010/main" val="3248819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6"/>
        <p:cNvGrpSpPr/>
        <p:nvPr/>
      </p:nvGrpSpPr>
      <p:grpSpPr>
        <a:xfrm>
          <a:off x="0" y="0"/>
          <a:ext cx="0" cy="0"/>
          <a:chOff x="0" y="0"/>
          <a:chExt cx="0" cy="0"/>
        </a:xfrm>
      </p:grpSpPr>
      <p:sp>
        <p:nvSpPr>
          <p:cNvPr id="57" name="Shape 57"/>
          <p:cNvSpPr txBox="1"/>
          <p:nvPr/>
        </p:nvSpPr>
        <p:spPr>
          <a:xfrm>
            <a:off x="78377" y="87086"/>
            <a:ext cx="8961119" cy="610354"/>
          </a:xfrm>
          <a:prstGeom prst="rect">
            <a:avLst/>
          </a:prstGeom>
          <a:noFill/>
          <a:ln>
            <a:noFill/>
          </a:ln>
        </p:spPr>
        <p:txBody>
          <a:bodyPr spcFirstLastPara="1" wrap="square" lIns="91425" tIns="91425" rIns="91425" bIns="91425" anchor="b" anchorCtr="0">
            <a:noAutofit/>
          </a:bodyPr>
          <a:lstStyle/>
          <a:p>
            <a:pPr lvl="0">
              <a:buClr>
                <a:srgbClr val="000000"/>
              </a:buClr>
            </a:pPr>
            <a:r>
              <a:rPr lang="en-US" sz="2800" dirty="0">
                <a:latin typeface="Overpass" panose="020B0604020202020204" charset="0"/>
              </a:rPr>
              <a:t>A reactive architecture has both benefits and tradeoffs</a:t>
            </a:r>
            <a:endParaRPr kumimoji="0" sz="2800" b="1" i="0" u="none" strike="noStrike" kern="0" cap="none" spc="0" normalizeH="0" baseline="0" noProof="0" dirty="0">
              <a:ln>
                <a:noFill/>
              </a:ln>
              <a:solidFill>
                <a:srgbClr val="000000"/>
              </a:solidFill>
              <a:effectLst/>
              <a:uLnTx/>
              <a:uFillTx/>
              <a:latin typeface="Overpass" panose="020B0604020202020204" charset="0"/>
              <a:ea typeface="Overpass"/>
              <a:cs typeface="Overpass"/>
              <a:sym typeface="Overpass"/>
            </a:endParaRPr>
          </a:p>
        </p:txBody>
      </p:sp>
      <p:sp>
        <p:nvSpPr>
          <p:cNvPr id="13" name="Rectangle 12"/>
          <p:cNvSpPr/>
          <p:nvPr/>
        </p:nvSpPr>
        <p:spPr bwMode="auto">
          <a:xfrm>
            <a:off x="1190" y="866156"/>
            <a:ext cx="6399134" cy="3648188"/>
          </a:xfrm>
          <a:prstGeom prst="rect">
            <a:avLst/>
          </a:prstGeom>
          <a:solidFill>
            <a:srgbClr val="00396F"/>
          </a:solidFill>
          <a:ln w="9525" cap="flat" cmpd="sng" algn="ctr">
            <a:noFill/>
            <a:prstDash val="solid"/>
            <a:round/>
            <a:headEnd type="none" w="med" len="med"/>
            <a:tailEnd type="none" w="med" len="med"/>
          </a:ln>
          <a:effectLst/>
          <a:extLst/>
        </p:spPr>
        <p:txBody>
          <a:bodyPr vert="horz" wrap="square" lIns="68562" tIns="34281" rIns="68562" bIns="34281" numCol="1" rtlCol="0" anchor="ctr" anchorCtr="0" compatLnSpc="1">
            <a:prstTxWarp prst="textNoShape">
              <a:avLst/>
            </a:prstTxWarp>
          </a:bodyPr>
          <a:lstStyle/>
          <a:p>
            <a:pPr algn="ctr" defTabSz="685595" fontAlgn="base">
              <a:lnSpc>
                <a:spcPct val="120000"/>
              </a:lnSpc>
              <a:spcBef>
                <a:spcPct val="20000"/>
              </a:spcBef>
              <a:spcAft>
                <a:spcPct val="0"/>
              </a:spcAft>
              <a:defRPr/>
            </a:pPr>
            <a:r>
              <a:rPr lang="en-US" sz="1050" b="1" kern="1200" dirty="0">
                <a:latin typeface="Arial" charset="0"/>
                <a:ea typeface="ＭＳ Ｐゴシック" panose="020B0600070205080204" pitchFamily="34" charset="-128"/>
              </a:rPr>
              <a:t> </a:t>
            </a:r>
          </a:p>
        </p:txBody>
      </p:sp>
      <p:sp>
        <p:nvSpPr>
          <p:cNvPr id="14" name="Content Placeholder 2"/>
          <p:cNvSpPr txBox="1">
            <a:spLocks/>
          </p:cNvSpPr>
          <p:nvPr/>
        </p:nvSpPr>
        <p:spPr bwMode="gray">
          <a:xfrm>
            <a:off x="344001" y="1486183"/>
            <a:ext cx="4227999" cy="2811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176160" indent="-176160" algn="l" rtl="0" eaLnBrk="0" fontAlgn="base" hangingPunct="0">
              <a:lnSpc>
                <a:spcPct val="120000"/>
              </a:lnSpc>
              <a:spcBef>
                <a:spcPct val="20000"/>
              </a:spcBef>
              <a:spcAft>
                <a:spcPct val="0"/>
              </a:spcAft>
              <a:buChar char="•"/>
              <a:defRPr sz="1499" b="1">
                <a:solidFill>
                  <a:srgbClr val="262626"/>
                </a:solidFill>
                <a:latin typeface="+mn-lt"/>
                <a:ea typeface="+mn-ea"/>
                <a:cs typeface="+mn-cs"/>
              </a:defRPr>
            </a:lvl1pPr>
            <a:lvl2pPr marL="426116" indent="-164257" algn="l" rtl="0" eaLnBrk="0" fontAlgn="base" hangingPunct="0">
              <a:lnSpc>
                <a:spcPct val="120000"/>
              </a:lnSpc>
              <a:spcBef>
                <a:spcPct val="0"/>
              </a:spcBef>
              <a:spcAft>
                <a:spcPts val="450"/>
              </a:spcAft>
              <a:buChar char="–"/>
              <a:defRPr>
                <a:solidFill>
                  <a:srgbClr val="262626"/>
                </a:solidFill>
                <a:latin typeface="+mn-lt"/>
              </a:defRPr>
            </a:lvl2pPr>
            <a:lvl3pPr marL="680834" indent="-161876" algn="l" rtl="0" eaLnBrk="0" fontAlgn="base" hangingPunct="0">
              <a:lnSpc>
                <a:spcPct val="120000"/>
              </a:lnSpc>
              <a:spcBef>
                <a:spcPct val="20000"/>
              </a:spcBef>
              <a:spcAft>
                <a:spcPct val="0"/>
              </a:spcAft>
              <a:buChar char="•"/>
              <a:defRPr sz="1200">
                <a:solidFill>
                  <a:srgbClr val="262626"/>
                </a:solidFill>
                <a:latin typeface="+mn-lt"/>
              </a:defRPr>
            </a:lvl3pPr>
            <a:lvl4pPr marL="942692" indent="-176160" algn="l" rtl="0" eaLnBrk="0" fontAlgn="base" hangingPunct="0">
              <a:lnSpc>
                <a:spcPct val="120000"/>
              </a:lnSpc>
              <a:spcBef>
                <a:spcPct val="20000"/>
              </a:spcBef>
              <a:spcAft>
                <a:spcPct val="0"/>
              </a:spcAft>
              <a:buChar char="–"/>
              <a:defRPr sz="1050">
                <a:solidFill>
                  <a:srgbClr val="262626"/>
                </a:solidFill>
                <a:latin typeface="+mn-lt"/>
              </a:defRPr>
            </a:lvl4pPr>
            <a:lvl5pPr marL="1209312" indent="-180921" algn="l" rtl="0" eaLnBrk="0" fontAlgn="base" hangingPunct="0">
              <a:lnSpc>
                <a:spcPct val="120000"/>
              </a:lnSpc>
              <a:spcBef>
                <a:spcPct val="20000"/>
              </a:spcBef>
              <a:spcAft>
                <a:spcPct val="0"/>
              </a:spcAft>
              <a:buChar char="•"/>
              <a:defRPr sz="1050">
                <a:solidFill>
                  <a:srgbClr val="262626"/>
                </a:solidFill>
                <a:latin typeface="+mn-lt"/>
              </a:defRPr>
            </a:lvl5pPr>
            <a:lvl6pPr marL="1552109" indent="-180921" algn="l" rtl="0" fontAlgn="base">
              <a:lnSpc>
                <a:spcPct val="120000"/>
              </a:lnSpc>
              <a:spcBef>
                <a:spcPct val="20000"/>
              </a:spcBef>
              <a:spcAft>
                <a:spcPct val="0"/>
              </a:spcAft>
              <a:buChar char="•"/>
              <a:defRPr sz="900">
                <a:solidFill>
                  <a:schemeClr val="tx1"/>
                </a:solidFill>
                <a:latin typeface="+mn-lt"/>
              </a:defRPr>
            </a:lvl6pPr>
            <a:lvl7pPr marL="1894907" indent="-180921" algn="l" rtl="0" fontAlgn="base">
              <a:lnSpc>
                <a:spcPct val="120000"/>
              </a:lnSpc>
              <a:spcBef>
                <a:spcPct val="20000"/>
              </a:spcBef>
              <a:spcAft>
                <a:spcPct val="0"/>
              </a:spcAft>
              <a:buChar char="•"/>
              <a:defRPr sz="900">
                <a:solidFill>
                  <a:schemeClr val="tx1"/>
                </a:solidFill>
                <a:latin typeface="+mn-lt"/>
              </a:defRPr>
            </a:lvl7pPr>
            <a:lvl8pPr marL="2237704" indent="-180921" algn="l" rtl="0" fontAlgn="base">
              <a:lnSpc>
                <a:spcPct val="120000"/>
              </a:lnSpc>
              <a:spcBef>
                <a:spcPct val="20000"/>
              </a:spcBef>
              <a:spcAft>
                <a:spcPct val="0"/>
              </a:spcAft>
              <a:buChar char="•"/>
              <a:defRPr sz="900">
                <a:solidFill>
                  <a:schemeClr val="tx1"/>
                </a:solidFill>
                <a:latin typeface="+mn-lt"/>
              </a:defRPr>
            </a:lvl8pPr>
            <a:lvl9pPr marL="2580500" indent="-180921" algn="l" rtl="0" fontAlgn="base">
              <a:lnSpc>
                <a:spcPct val="120000"/>
              </a:lnSpc>
              <a:spcBef>
                <a:spcPct val="20000"/>
              </a:spcBef>
              <a:spcAft>
                <a:spcPct val="0"/>
              </a:spcAft>
              <a:buChar char="•"/>
              <a:defRPr sz="900">
                <a:solidFill>
                  <a:schemeClr val="tx1"/>
                </a:solidFill>
                <a:latin typeface="+mn-lt"/>
              </a:defRPr>
            </a:lvl9pPr>
          </a:lstStyle>
          <a:p>
            <a:pPr marL="176160" marR="0" lvl="0" indent="-176160" algn="l" defTabSz="914400" rtl="0" eaLnBrk="0" fontAlgn="base" latinLnBrk="0" hangingPunct="0">
              <a:lnSpc>
                <a:spcPct val="120000"/>
              </a:lnSpc>
              <a:spcBef>
                <a:spcPct val="20000"/>
              </a:spcBef>
              <a:spcAft>
                <a:spcPct val="0"/>
              </a:spcAft>
              <a:buClrTx/>
              <a:buSzTx/>
              <a:buFontTx/>
              <a:buChar char="•"/>
              <a:tabLst/>
              <a:defRPr/>
            </a:pPr>
            <a:r>
              <a:rPr kumimoji="0" lang="en-US" sz="1200" b="1" i="0" u="none" strike="noStrike" kern="0" cap="none" spc="0" normalizeH="0" baseline="0" noProof="0">
                <a:ln>
                  <a:noFill/>
                </a:ln>
                <a:solidFill>
                  <a:srgbClr val="FFFFFF"/>
                </a:solidFill>
                <a:effectLst/>
                <a:uLnTx/>
                <a:uFillTx/>
                <a:latin typeface="Arial"/>
                <a:ea typeface="+mn-ea"/>
                <a:cs typeface="+mn-cs"/>
              </a:rPr>
              <a:t>Better resource utilization, saving cost</a:t>
            </a:r>
          </a:p>
          <a:p>
            <a:pPr marL="426116" marR="0" lvl="1" indent="-164257" algn="l" defTabSz="914400" rtl="0" eaLnBrk="0" fontAlgn="base" latinLnBrk="0" hangingPunct="0">
              <a:lnSpc>
                <a:spcPct val="120000"/>
              </a:lnSpc>
              <a:spcBef>
                <a:spcPct val="0"/>
              </a:spcBef>
              <a:spcAft>
                <a:spcPts val="450"/>
              </a:spcAft>
              <a:buClrTx/>
              <a:buSzTx/>
              <a:buFontTx/>
              <a:buChar char="–"/>
              <a:tabLst/>
              <a:defRPr/>
            </a:pPr>
            <a:r>
              <a:rPr kumimoji="0" lang="en-US" sz="1050" b="0" i="0" u="none" strike="noStrike" kern="0" cap="none" spc="0" normalizeH="0" baseline="0" noProof="0">
                <a:ln>
                  <a:noFill/>
                </a:ln>
                <a:solidFill>
                  <a:srgbClr val="FFFFFF"/>
                </a:solidFill>
                <a:effectLst/>
                <a:uLnTx/>
                <a:uFillTx/>
                <a:latin typeface="Arial"/>
              </a:rPr>
              <a:t>Can get higher efficiency out of CPUs (multi-core processors), doing more with less</a:t>
            </a:r>
          </a:p>
          <a:p>
            <a:pPr marL="176160" marR="0" lvl="0" indent="-176160" algn="l" defTabSz="914400" rtl="0" eaLnBrk="0" fontAlgn="base" latinLnBrk="0" hangingPunct="0">
              <a:lnSpc>
                <a:spcPct val="120000"/>
              </a:lnSpc>
              <a:spcBef>
                <a:spcPct val="20000"/>
              </a:spcBef>
              <a:spcAft>
                <a:spcPct val="0"/>
              </a:spcAft>
              <a:buClrTx/>
              <a:buSzTx/>
              <a:buFontTx/>
              <a:buChar char="•"/>
              <a:tabLst/>
              <a:defRPr/>
            </a:pPr>
            <a:r>
              <a:rPr kumimoji="0" lang="en-US" sz="1200" b="1" i="0" u="none" strike="noStrike" kern="0" cap="none" spc="0" normalizeH="0" baseline="0" noProof="0">
                <a:ln>
                  <a:noFill/>
                </a:ln>
                <a:solidFill>
                  <a:srgbClr val="FFFFFF"/>
                </a:solidFill>
                <a:effectLst/>
                <a:uLnTx/>
                <a:uFillTx/>
                <a:latin typeface="Arial"/>
                <a:ea typeface="+mn-ea"/>
                <a:cs typeface="+mn-cs"/>
              </a:rPr>
              <a:t>More Agile</a:t>
            </a:r>
          </a:p>
          <a:p>
            <a:pPr marL="426116" marR="0" lvl="1" indent="-164257" algn="l" defTabSz="914400" rtl="0" eaLnBrk="0" fontAlgn="base" latinLnBrk="0" hangingPunct="0">
              <a:lnSpc>
                <a:spcPct val="120000"/>
              </a:lnSpc>
              <a:spcBef>
                <a:spcPct val="0"/>
              </a:spcBef>
              <a:spcAft>
                <a:spcPts val="450"/>
              </a:spcAft>
              <a:buClrTx/>
              <a:buSzTx/>
              <a:buFontTx/>
              <a:buChar char="–"/>
              <a:tabLst/>
              <a:defRPr/>
            </a:pPr>
            <a:r>
              <a:rPr kumimoji="0" lang="en-US" sz="1050" b="0" i="0" u="none" strike="noStrike" kern="0" cap="none" spc="0" normalizeH="0" baseline="0" noProof="0">
                <a:ln>
                  <a:noFill/>
                </a:ln>
                <a:solidFill>
                  <a:srgbClr val="FFFFFF"/>
                </a:solidFill>
                <a:effectLst/>
                <a:uLnTx/>
                <a:uFillTx/>
                <a:latin typeface="Arial"/>
              </a:rPr>
              <a:t>Decoupling enables services to be updated independently</a:t>
            </a:r>
          </a:p>
          <a:p>
            <a:pPr marL="176160" marR="0" lvl="0" indent="-176160" algn="l" defTabSz="914400" rtl="0" eaLnBrk="0" fontAlgn="base" latinLnBrk="0" hangingPunct="0">
              <a:lnSpc>
                <a:spcPct val="120000"/>
              </a:lnSpc>
              <a:spcBef>
                <a:spcPct val="20000"/>
              </a:spcBef>
              <a:spcAft>
                <a:spcPct val="0"/>
              </a:spcAft>
              <a:buClrTx/>
              <a:buSzTx/>
              <a:buFontTx/>
              <a:buChar char="•"/>
              <a:tabLst/>
              <a:defRPr/>
            </a:pPr>
            <a:r>
              <a:rPr kumimoji="0" lang="en-US" sz="1200" b="1" i="0" u="none" strike="noStrike" kern="0" cap="none" spc="0" normalizeH="0" baseline="0" noProof="0">
                <a:ln>
                  <a:noFill/>
                </a:ln>
                <a:solidFill>
                  <a:srgbClr val="FFFFFF"/>
                </a:solidFill>
                <a:effectLst/>
                <a:uLnTx/>
                <a:uFillTx/>
                <a:latin typeface="Arial"/>
                <a:ea typeface="+mn-ea"/>
                <a:cs typeface="+mn-cs"/>
              </a:rPr>
              <a:t>Faster response times as requests can run in parallel</a:t>
            </a:r>
          </a:p>
          <a:p>
            <a:pPr marL="426116" marR="0" lvl="1" indent="-164257" algn="l" defTabSz="914400" rtl="0" eaLnBrk="0" fontAlgn="base" latinLnBrk="0" hangingPunct="0">
              <a:lnSpc>
                <a:spcPct val="120000"/>
              </a:lnSpc>
              <a:spcBef>
                <a:spcPct val="0"/>
              </a:spcBef>
              <a:spcAft>
                <a:spcPts val="0"/>
              </a:spcAft>
              <a:buClrTx/>
              <a:buSzTx/>
              <a:buFontTx/>
              <a:buChar char="–"/>
              <a:tabLst/>
              <a:defRPr/>
            </a:pPr>
            <a:r>
              <a:rPr kumimoji="0" lang="en-US" sz="1050" b="0" i="0" u="none" strike="noStrike" kern="0" cap="none" spc="0" normalizeH="0" baseline="0" noProof="0">
                <a:ln>
                  <a:noFill/>
                </a:ln>
                <a:solidFill>
                  <a:srgbClr val="FFFFFF"/>
                </a:solidFill>
                <a:effectLst/>
                <a:uLnTx/>
                <a:uFillTx/>
                <a:latin typeface="Arial"/>
              </a:rPr>
              <a:t>Back pressure can be used for flow control</a:t>
            </a:r>
          </a:p>
          <a:p>
            <a:pPr marL="680834" marR="0" lvl="2" indent="-161876" algn="l" defTabSz="914400" rtl="0" eaLnBrk="0" fontAlgn="base" latinLnBrk="0" hangingPunct="0">
              <a:lnSpc>
                <a:spcPct val="120000"/>
              </a:lnSpc>
              <a:spcBef>
                <a:spcPct val="20000"/>
              </a:spcBef>
              <a:spcAft>
                <a:spcPct val="0"/>
              </a:spcAft>
              <a:buClrTx/>
              <a:buSzTx/>
              <a:buFontTx/>
              <a:buChar char="•"/>
              <a:tabLst/>
              <a:defRPr/>
            </a:pPr>
            <a:r>
              <a:rPr kumimoji="0" lang="en-US" sz="900" b="0" i="0" u="none" strike="noStrike" kern="0" cap="none" spc="0" normalizeH="0" baseline="0" noProof="0">
                <a:ln>
                  <a:noFill/>
                </a:ln>
                <a:solidFill>
                  <a:srgbClr val="FFFFFF"/>
                </a:solidFill>
                <a:effectLst/>
                <a:uLnTx/>
                <a:uFillTx/>
                <a:latin typeface="Arial"/>
              </a:rPr>
              <a:t>Fast producers don’t overwhelm slower consumers</a:t>
            </a:r>
          </a:p>
          <a:p>
            <a:pPr marL="680834" marR="0" lvl="2" indent="-161876" algn="l" defTabSz="914400" rtl="0" eaLnBrk="0" fontAlgn="base" latinLnBrk="0" hangingPunct="0">
              <a:lnSpc>
                <a:spcPct val="120000"/>
              </a:lnSpc>
              <a:spcBef>
                <a:spcPct val="20000"/>
              </a:spcBef>
              <a:spcAft>
                <a:spcPct val="0"/>
              </a:spcAft>
              <a:buClrTx/>
              <a:buSzTx/>
              <a:buFontTx/>
              <a:buChar char="•"/>
              <a:tabLst/>
              <a:defRPr/>
            </a:pPr>
            <a:r>
              <a:rPr kumimoji="0" lang="en-US" sz="900" b="0" i="0" u="none" strike="noStrike" kern="0" cap="none" spc="0" normalizeH="0" baseline="0" noProof="0">
                <a:ln>
                  <a:noFill/>
                </a:ln>
                <a:solidFill>
                  <a:srgbClr val="FFFFFF"/>
                </a:solidFill>
                <a:effectLst/>
                <a:uLnTx/>
                <a:uFillTx/>
                <a:latin typeface="Arial"/>
              </a:rPr>
              <a:t>Enables a consumer to control queue bounds</a:t>
            </a:r>
          </a:p>
          <a:p>
            <a:pPr marL="176160" marR="0" lvl="0" indent="-176160" algn="l" defTabSz="914400" rtl="0" eaLnBrk="0" fontAlgn="base" latinLnBrk="0" hangingPunct="0">
              <a:lnSpc>
                <a:spcPct val="120000"/>
              </a:lnSpc>
              <a:spcBef>
                <a:spcPct val="20000"/>
              </a:spcBef>
              <a:spcAft>
                <a:spcPct val="0"/>
              </a:spcAft>
              <a:buClrTx/>
              <a:buSzTx/>
              <a:buFontTx/>
              <a:buChar char="•"/>
              <a:tabLst/>
              <a:defRPr/>
            </a:pPr>
            <a:r>
              <a:rPr kumimoji="0" lang="en-US" sz="1200" b="1" i="0" u="none" strike="noStrike" kern="0" cap="none" spc="0" normalizeH="0" baseline="0" noProof="0">
                <a:ln>
                  <a:noFill/>
                </a:ln>
                <a:solidFill>
                  <a:srgbClr val="FFFFFF"/>
                </a:solidFill>
                <a:effectLst/>
                <a:uLnTx/>
                <a:uFillTx/>
                <a:latin typeface="Arial"/>
                <a:ea typeface="+mn-ea"/>
                <a:cs typeface="+mn-cs"/>
              </a:rPr>
              <a:t>Extensible</a:t>
            </a:r>
          </a:p>
          <a:p>
            <a:pPr marL="426116" marR="0" lvl="1" indent="-164257" algn="l" defTabSz="914400" rtl="0" eaLnBrk="0" fontAlgn="base" latinLnBrk="0" hangingPunct="0">
              <a:lnSpc>
                <a:spcPct val="120000"/>
              </a:lnSpc>
              <a:spcBef>
                <a:spcPct val="0"/>
              </a:spcBef>
              <a:spcAft>
                <a:spcPts val="450"/>
              </a:spcAft>
              <a:buClrTx/>
              <a:buSzTx/>
              <a:buFontTx/>
              <a:buChar char="–"/>
              <a:tabLst/>
              <a:defRPr/>
            </a:pPr>
            <a:r>
              <a:rPr kumimoji="0" lang="en-US" sz="1050" b="0" i="0" u="none" strike="noStrike" kern="0" cap="none" spc="0" normalizeH="0" baseline="0" noProof="0">
                <a:ln>
                  <a:noFill/>
                </a:ln>
                <a:solidFill>
                  <a:srgbClr val="FFFFFF"/>
                </a:solidFill>
                <a:effectLst/>
                <a:uLnTx/>
                <a:uFillTx/>
                <a:latin typeface="Arial"/>
              </a:rPr>
              <a:t>New components can be added that listen to the event </a:t>
            </a:r>
            <a:br>
              <a:rPr kumimoji="0" lang="en-US" sz="1050" b="0" i="0" u="none" strike="noStrike" kern="0" cap="none" spc="0" normalizeH="0" baseline="0" noProof="0">
                <a:ln>
                  <a:noFill/>
                </a:ln>
                <a:solidFill>
                  <a:srgbClr val="FFFFFF"/>
                </a:solidFill>
                <a:effectLst/>
                <a:uLnTx/>
                <a:uFillTx/>
                <a:latin typeface="Arial"/>
              </a:rPr>
            </a:br>
            <a:r>
              <a:rPr kumimoji="0" lang="en-US" sz="1050" b="0" i="0" u="none" strike="noStrike" kern="0" cap="none" spc="0" normalizeH="0" baseline="0" noProof="0">
                <a:ln>
                  <a:noFill/>
                </a:ln>
                <a:solidFill>
                  <a:srgbClr val="FFFFFF"/>
                </a:solidFill>
                <a:effectLst/>
                <a:uLnTx/>
                <a:uFillTx/>
                <a:latin typeface="Arial"/>
              </a:rPr>
              <a:t>stream without re-writing the system</a:t>
            </a:r>
          </a:p>
          <a:p>
            <a:pPr marL="426116" marR="0" lvl="1" indent="-164257" algn="l" defTabSz="914400" rtl="0" eaLnBrk="0" fontAlgn="base" latinLnBrk="0" hangingPunct="0">
              <a:lnSpc>
                <a:spcPct val="120000"/>
              </a:lnSpc>
              <a:spcBef>
                <a:spcPct val="0"/>
              </a:spcBef>
              <a:spcAft>
                <a:spcPts val="450"/>
              </a:spcAft>
              <a:buClrTx/>
              <a:buSzTx/>
              <a:buFontTx/>
              <a:buChar char="–"/>
              <a:tabLst/>
              <a:defRPr/>
            </a:pPr>
            <a:endParaRPr kumimoji="0" lang="en-US" sz="1050" b="0" i="0" u="none" strike="noStrike" kern="0" cap="none" spc="0" normalizeH="0" baseline="0" noProof="0">
              <a:ln>
                <a:noFill/>
              </a:ln>
              <a:solidFill>
                <a:srgbClr val="FFFFFF"/>
              </a:solidFill>
              <a:effectLst/>
              <a:uLnTx/>
              <a:uFillTx/>
              <a:latin typeface="Arial"/>
            </a:endParaRPr>
          </a:p>
          <a:p>
            <a:pPr marL="176160" marR="0" lvl="0" indent="-176160" algn="l" defTabSz="914400" rtl="0" eaLnBrk="0" fontAlgn="base" latinLnBrk="0" hangingPunct="0">
              <a:lnSpc>
                <a:spcPct val="120000"/>
              </a:lnSpc>
              <a:spcBef>
                <a:spcPct val="20000"/>
              </a:spcBef>
              <a:spcAft>
                <a:spcPct val="0"/>
              </a:spcAft>
              <a:buClrTx/>
              <a:buSzTx/>
              <a:buFontTx/>
              <a:buChar char="•"/>
              <a:tabLst/>
              <a:defRPr/>
            </a:pPr>
            <a:endParaRPr kumimoji="0" lang="en-US" sz="1200" b="1" i="0" u="none" strike="noStrike" kern="0" cap="none" spc="0" normalizeH="0" baseline="0" noProof="0" dirty="0">
              <a:ln>
                <a:noFill/>
              </a:ln>
              <a:solidFill>
                <a:srgbClr val="FFFFFF"/>
              </a:solidFill>
              <a:effectLst/>
              <a:uLnTx/>
              <a:uFillTx/>
              <a:latin typeface="Arial"/>
              <a:ea typeface="+mn-ea"/>
              <a:cs typeface="+mn-cs"/>
            </a:endParaRPr>
          </a:p>
        </p:txBody>
      </p:sp>
      <p:sp>
        <p:nvSpPr>
          <p:cNvPr id="15" name="TextBox 14"/>
          <p:cNvSpPr txBox="1"/>
          <p:nvPr/>
        </p:nvSpPr>
        <p:spPr>
          <a:xfrm>
            <a:off x="1419789" y="1086237"/>
            <a:ext cx="2076424" cy="323037"/>
          </a:xfrm>
          <a:prstGeom prst="rect">
            <a:avLst/>
          </a:prstGeom>
          <a:noFill/>
        </p:spPr>
        <p:txBody>
          <a:bodyPr wrap="square" rtlCol="0">
            <a:spAutoFit/>
          </a:bodyPr>
          <a:lstStyle/>
          <a:p>
            <a:pPr algn="ctr" defTabSz="685595" eaLnBrk="0" fontAlgn="base" hangingPunct="0">
              <a:spcBef>
                <a:spcPct val="0"/>
              </a:spcBef>
              <a:spcAft>
                <a:spcPct val="0"/>
              </a:spcAft>
              <a:defRPr/>
            </a:pPr>
            <a:r>
              <a:rPr lang="en-US" sz="1499" b="1" kern="1200" spc="158" dirty="0">
                <a:solidFill>
                  <a:srgbClr val="FFFFFF"/>
                </a:solidFill>
                <a:latin typeface="Arial" charset="0"/>
                <a:ea typeface="ＭＳ Ｐゴシック" panose="020B0600070205080204" pitchFamily="34" charset="-128"/>
              </a:rPr>
              <a:t>BENEFITS</a:t>
            </a:r>
          </a:p>
        </p:txBody>
      </p:sp>
      <p:sp>
        <p:nvSpPr>
          <p:cNvPr id="16" name="Rectangle 15"/>
          <p:cNvSpPr/>
          <p:nvPr/>
        </p:nvSpPr>
        <p:spPr bwMode="auto">
          <a:xfrm>
            <a:off x="5859592" y="866156"/>
            <a:ext cx="3283218" cy="3648188"/>
          </a:xfrm>
          <a:prstGeom prst="rect">
            <a:avLst/>
          </a:prstGeom>
          <a:solidFill>
            <a:srgbClr val="808080"/>
          </a:solidFill>
          <a:ln w="9525" cap="flat" cmpd="sng" algn="ctr">
            <a:noFill/>
            <a:prstDash val="solid"/>
            <a:round/>
            <a:headEnd type="none" w="med" len="med"/>
            <a:tailEnd type="none" w="med" len="med"/>
          </a:ln>
          <a:effectLst/>
          <a:extLst/>
        </p:spPr>
        <p:txBody>
          <a:bodyPr vert="horz" wrap="square" lIns="68562" tIns="34281" rIns="68562" bIns="34281" numCol="1" rtlCol="0" anchor="ctr" anchorCtr="0" compatLnSpc="1">
            <a:prstTxWarp prst="textNoShape">
              <a:avLst/>
            </a:prstTxWarp>
          </a:bodyPr>
          <a:lstStyle/>
          <a:p>
            <a:pPr algn="ctr" defTabSz="685595" fontAlgn="base">
              <a:lnSpc>
                <a:spcPct val="120000"/>
              </a:lnSpc>
              <a:spcBef>
                <a:spcPct val="20000"/>
              </a:spcBef>
              <a:spcAft>
                <a:spcPct val="0"/>
              </a:spcAft>
              <a:defRPr/>
            </a:pPr>
            <a:endParaRPr lang="en-US" sz="1050" b="1" kern="1200">
              <a:latin typeface="Arial" charset="0"/>
              <a:ea typeface="ＭＳ Ｐゴシック" panose="020B0600070205080204" pitchFamily="34" charset="-128"/>
            </a:endParaRPr>
          </a:p>
        </p:txBody>
      </p:sp>
      <p:sp>
        <p:nvSpPr>
          <p:cNvPr id="17" name="Right Triangle 16"/>
          <p:cNvSpPr/>
          <p:nvPr/>
        </p:nvSpPr>
        <p:spPr bwMode="auto">
          <a:xfrm rot="16200000">
            <a:off x="3317578" y="1972330"/>
            <a:ext cx="3648188" cy="1435841"/>
          </a:xfrm>
          <a:prstGeom prst="rtTriangle">
            <a:avLst/>
          </a:prstGeom>
          <a:solidFill>
            <a:srgbClr val="808080"/>
          </a:solidFill>
          <a:ln w="9525" cap="flat" cmpd="sng" algn="ctr">
            <a:noFill/>
            <a:prstDash val="solid"/>
            <a:round/>
            <a:headEnd type="none" w="med" len="med"/>
            <a:tailEnd type="none" w="med" len="med"/>
          </a:ln>
          <a:effectLst/>
          <a:extLst/>
        </p:spPr>
        <p:txBody>
          <a:bodyPr vert="horz" wrap="square" lIns="68562" tIns="34281" rIns="68562" bIns="34281" numCol="1" rtlCol="0" anchor="ctr" anchorCtr="0" compatLnSpc="1">
            <a:prstTxWarp prst="textNoShape">
              <a:avLst/>
            </a:prstTxWarp>
          </a:bodyPr>
          <a:lstStyle/>
          <a:p>
            <a:pPr algn="ctr" defTabSz="685595" fontAlgn="base">
              <a:lnSpc>
                <a:spcPct val="120000"/>
              </a:lnSpc>
              <a:spcBef>
                <a:spcPct val="20000"/>
              </a:spcBef>
              <a:spcAft>
                <a:spcPct val="0"/>
              </a:spcAft>
              <a:defRPr/>
            </a:pPr>
            <a:endParaRPr lang="en-US" sz="1050" b="1" kern="1200">
              <a:latin typeface="Arial" charset="0"/>
              <a:ea typeface="ＭＳ Ｐゴシック" panose="020B0600070205080204" pitchFamily="34" charset="-128"/>
            </a:endParaRPr>
          </a:p>
        </p:txBody>
      </p:sp>
      <p:sp>
        <p:nvSpPr>
          <p:cNvPr id="18" name="TextBox 17"/>
          <p:cNvSpPr txBox="1"/>
          <p:nvPr/>
        </p:nvSpPr>
        <p:spPr>
          <a:xfrm>
            <a:off x="6324908" y="1086237"/>
            <a:ext cx="2076424" cy="323037"/>
          </a:xfrm>
          <a:prstGeom prst="rect">
            <a:avLst/>
          </a:prstGeom>
          <a:noFill/>
        </p:spPr>
        <p:txBody>
          <a:bodyPr wrap="square" rtlCol="0">
            <a:spAutoFit/>
          </a:bodyPr>
          <a:lstStyle/>
          <a:p>
            <a:pPr algn="ctr" defTabSz="685595" eaLnBrk="0" fontAlgn="base" hangingPunct="0">
              <a:spcBef>
                <a:spcPct val="0"/>
              </a:spcBef>
              <a:spcAft>
                <a:spcPct val="0"/>
              </a:spcAft>
              <a:defRPr/>
            </a:pPr>
            <a:r>
              <a:rPr lang="en-US" sz="1499" b="1" kern="1200" spc="158" dirty="0">
                <a:solidFill>
                  <a:srgbClr val="FFFFFF"/>
                </a:solidFill>
                <a:latin typeface="Arial" charset="0"/>
                <a:ea typeface="ＭＳ Ｐゴシック" panose="020B0600070205080204" pitchFamily="34" charset="-128"/>
              </a:rPr>
              <a:t>TRADEOFFS</a:t>
            </a:r>
          </a:p>
        </p:txBody>
      </p:sp>
      <p:sp>
        <p:nvSpPr>
          <p:cNvPr id="19" name="Content Placeholder 2"/>
          <p:cNvSpPr txBox="1">
            <a:spLocks/>
          </p:cNvSpPr>
          <p:nvPr/>
        </p:nvSpPr>
        <p:spPr bwMode="gray">
          <a:xfrm>
            <a:off x="5868857" y="1486183"/>
            <a:ext cx="2988527" cy="2690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68562" tIns="34281" rIns="68562" bIns="34281" numCol="1" anchor="t" anchorCtr="0" compatLnSpc="1">
            <a:prstTxWarp prst="textNoShape">
              <a:avLst/>
            </a:prstTxWarp>
          </a:bodyPr>
          <a:lstStyle>
            <a:lvl1pPr marL="234950" indent="-234950" algn="l" rtl="0" eaLnBrk="0" fontAlgn="base" hangingPunct="0">
              <a:lnSpc>
                <a:spcPct val="120000"/>
              </a:lnSpc>
              <a:spcBef>
                <a:spcPct val="20000"/>
              </a:spcBef>
              <a:spcAft>
                <a:spcPct val="0"/>
              </a:spcAft>
              <a:buChar char="•"/>
              <a:defRPr sz="2000" b="1">
                <a:solidFill>
                  <a:srgbClr val="262626"/>
                </a:solidFill>
                <a:latin typeface="+mn-lt"/>
                <a:ea typeface="+mn-ea"/>
                <a:cs typeface="+mn-cs"/>
              </a:defRPr>
            </a:lvl1pPr>
            <a:lvl2pPr marL="568325" indent="-219075" algn="l" rtl="0" eaLnBrk="0" fontAlgn="base" hangingPunct="0">
              <a:lnSpc>
                <a:spcPct val="120000"/>
              </a:lnSpc>
              <a:spcBef>
                <a:spcPct val="0"/>
              </a:spcBef>
              <a:spcAft>
                <a:spcPts val="600"/>
              </a:spcAft>
              <a:buChar char="–"/>
              <a:defRPr>
                <a:solidFill>
                  <a:srgbClr val="262626"/>
                </a:solidFill>
                <a:latin typeface="+mn-lt"/>
              </a:defRPr>
            </a:lvl2pPr>
            <a:lvl3pPr marL="908050" indent="-215900" algn="l" rtl="0" eaLnBrk="0" fontAlgn="base" hangingPunct="0">
              <a:lnSpc>
                <a:spcPct val="120000"/>
              </a:lnSpc>
              <a:spcBef>
                <a:spcPct val="20000"/>
              </a:spcBef>
              <a:spcAft>
                <a:spcPct val="0"/>
              </a:spcAft>
              <a:buChar char="•"/>
              <a:defRPr sz="1600">
                <a:solidFill>
                  <a:srgbClr val="262626"/>
                </a:solidFill>
                <a:latin typeface="+mn-lt"/>
              </a:defRPr>
            </a:lvl3pPr>
            <a:lvl4pPr marL="1257300" indent="-234950" algn="l" rtl="0" eaLnBrk="0" fontAlgn="base" hangingPunct="0">
              <a:lnSpc>
                <a:spcPct val="120000"/>
              </a:lnSpc>
              <a:spcBef>
                <a:spcPct val="20000"/>
              </a:spcBef>
              <a:spcAft>
                <a:spcPct val="0"/>
              </a:spcAft>
              <a:buChar char="–"/>
              <a:defRPr sz="1400">
                <a:solidFill>
                  <a:srgbClr val="262626"/>
                </a:solidFill>
                <a:latin typeface="+mn-lt"/>
              </a:defRPr>
            </a:lvl4pPr>
            <a:lvl5pPr marL="1612900" indent="-241300" algn="l" rtl="0" eaLnBrk="0" fontAlgn="base" hangingPunct="0">
              <a:lnSpc>
                <a:spcPct val="120000"/>
              </a:lnSpc>
              <a:spcBef>
                <a:spcPct val="20000"/>
              </a:spcBef>
              <a:spcAft>
                <a:spcPct val="0"/>
              </a:spcAft>
              <a:buChar char="•"/>
              <a:defRPr sz="1400">
                <a:solidFill>
                  <a:srgbClr val="262626"/>
                </a:solidFill>
                <a:latin typeface="+mn-lt"/>
              </a:defRPr>
            </a:lvl5pPr>
            <a:lvl6pPr marL="2070100" indent="-241300" algn="l" rtl="0" fontAlgn="base">
              <a:lnSpc>
                <a:spcPct val="120000"/>
              </a:lnSpc>
              <a:spcBef>
                <a:spcPct val="20000"/>
              </a:spcBef>
              <a:spcAft>
                <a:spcPct val="0"/>
              </a:spcAft>
              <a:buChar char="•"/>
              <a:defRPr sz="1200">
                <a:solidFill>
                  <a:schemeClr val="tx1"/>
                </a:solidFill>
                <a:latin typeface="+mn-lt"/>
              </a:defRPr>
            </a:lvl6pPr>
            <a:lvl7pPr marL="2527300" indent="-241300" algn="l" rtl="0" fontAlgn="base">
              <a:lnSpc>
                <a:spcPct val="120000"/>
              </a:lnSpc>
              <a:spcBef>
                <a:spcPct val="20000"/>
              </a:spcBef>
              <a:spcAft>
                <a:spcPct val="0"/>
              </a:spcAft>
              <a:buChar char="•"/>
              <a:defRPr sz="1200">
                <a:solidFill>
                  <a:schemeClr val="tx1"/>
                </a:solidFill>
                <a:latin typeface="+mn-lt"/>
              </a:defRPr>
            </a:lvl7pPr>
            <a:lvl8pPr marL="2984500" indent="-241300" algn="l" rtl="0" fontAlgn="base">
              <a:lnSpc>
                <a:spcPct val="120000"/>
              </a:lnSpc>
              <a:spcBef>
                <a:spcPct val="20000"/>
              </a:spcBef>
              <a:spcAft>
                <a:spcPct val="0"/>
              </a:spcAft>
              <a:buChar char="•"/>
              <a:defRPr sz="1200">
                <a:solidFill>
                  <a:schemeClr val="tx1"/>
                </a:solidFill>
                <a:latin typeface="+mn-lt"/>
              </a:defRPr>
            </a:lvl8pPr>
            <a:lvl9pPr marL="3441700" indent="-241300" algn="l" rtl="0" fontAlgn="base">
              <a:lnSpc>
                <a:spcPct val="120000"/>
              </a:lnSpc>
              <a:spcBef>
                <a:spcPct val="20000"/>
              </a:spcBef>
              <a:spcAft>
                <a:spcPct val="0"/>
              </a:spcAft>
              <a:buChar char="•"/>
              <a:defRPr sz="1200">
                <a:solidFill>
                  <a:schemeClr val="tx1"/>
                </a:solidFill>
                <a:latin typeface="+mn-lt"/>
              </a:defRPr>
            </a:lvl9pPr>
          </a:lstStyle>
          <a:p>
            <a:pPr marL="176160" marR="0" lvl="0" indent="-176160" algn="l" defTabSz="685595" rtl="0" eaLnBrk="0" fontAlgn="base" latinLnBrk="0" hangingPunct="0">
              <a:lnSpc>
                <a:spcPct val="120000"/>
              </a:lnSpc>
              <a:spcBef>
                <a:spcPct val="20000"/>
              </a:spcBef>
              <a:spcAft>
                <a:spcPct val="0"/>
              </a:spcAft>
              <a:buClrTx/>
              <a:buSzTx/>
              <a:buFontTx/>
              <a:buChar char="•"/>
              <a:tabLst/>
              <a:defRPr/>
            </a:pPr>
            <a:r>
              <a:rPr kumimoji="0" lang="en-US" sz="1200" b="1" i="0" u="none" strike="noStrike" kern="0" cap="none" spc="0" normalizeH="0" baseline="0" noProof="0" dirty="0" err="1">
                <a:ln>
                  <a:noFill/>
                </a:ln>
                <a:solidFill>
                  <a:srgbClr val="FFFFFF"/>
                </a:solidFill>
                <a:effectLst/>
                <a:uLnTx/>
                <a:uFillTx/>
                <a:latin typeface="Arial"/>
                <a:ea typeface="+mn-ea"/>
                <a:cs typeface="+mn-cs"/>
              </a:rPr>
              <a:t>Async</a:t>
            </a:r>
            <a:r>
              <a:rPr kumimoji="0" lang="en-US" sz="1200" b="1" i="0" u="none" strike="noStrike" kern="0" cap="none" spc="0" normalizeH="0" baseline="0" noProof="0" dirty="0">
                <a:ln>
                  <a:noFill/>
                </a:ln>
                <a:solidFill>
                  <a:srgbClr val="FFFFFF"/>
                </a:solidFill>
                <a:effectLst/>
                <a:uLnTx/>
                <a:uFillTx/>
                <a:latin typeface="Arial"/>
                <a:ea typeface="+mn-ea"/>
                <a:cs typeface="+mn-cs"/>
              </a:rPr>
              <a:t> programming is a mind shift</a:t>
            </a:r>
          </a:p>
          <a:p>
            <a:pPr marL="176160" marR="0" lvl="0" indent="-176160" algn="l" defTabSz="685595" rtl="0" eaLnBrk="0" fontAlgn="base" latinLnBrk="0" hangingPunct="0">
              <a:lnSpc>
                <a:spcPct val="120000"/>
              </a:lnSpc>
              <a:spcBef>
                <a:spcPct val="20000"/>
              </a:spcBef>
              <a:spcAft>
                <a:spcPct val="0"/>
              </a:spcAft>
              <a:buClrTx/>
              <a:buSzTx/>
              <a:buFontTx/>
              <a:buChar char="•"/>
              <a:tabLst/>
              <a:defRPr/>
            </a:pPr>
            <a:r>
              <a:rPr kumimoji="0" lang="en-US" sz="1200" b="1" i="0" u="none" strike="noStrike" kern="0" cap="none" spc="0" normalizeH="0" baseline="0" noProof="0" dirty="0">
                <a:ln>
                  <a:noFill/>
                </a:ln>
                <a:solidFill>
                  <a:srgbClr val="FFFFFF"/>
                </a:solidFill>
                <a:effectLst/>
                <a:uLnTx/>
                <a:uFillTx/>
                <a:latin typeface="Arial"/>
                <a:ea typeface="+mn-ea"/>
                <a:cs typeface="+mn-cs"/>
              </a:rPr>
              <a:t>Complexity</a:t>
            </a:r>
          </a:p>
          <a:p>
            <a:pPr marL="426116" marR="0" lvl="1" indent="-164257" algn="l" defTabSz="685595" rtl="0" eaLnBrk="0" fontAlgn="base" latinLnBrk="0" hangingPunct="0">
              <a:lnSpc>
                <a:spcPct val="120000"/>
              </a:lnSpc>
              <a:spcBef>
                <a:spcPct val="0"/>
              </a:spcBef>
              <a:spcAft>
                <a:spcPts val="450"/>
              </a:spcAft>
              <a:buClrTx/>
              <a:buSzTx/>
              <a:buFontTx/>
              <a:buChar char="–"/>
              <a:tabLst/>
              <a:defRPr/>
            </a:pPr>
            <a:r>
              <a:rPr kumimoji="0" lang="en-US" sz="1050" b="0" i="0" u="none" strike="noStrike" kern="0" cap="none" spc="0" normalizeH="0" baseline="0" noProof="0" dirty="0">
                <a:ln>
                  <a:noFill/>
                </a:ln>
                <a:solidFill>
                  <a:srgbClr val="FFFFFF"/>
                </a:solidFill>
                <a:effectLst/>
                <a:uLnTx/>
                <a:uFillTx/>
                <a:latin typeface="Arial"/>
                <a:ea typeface="ＭＳ Ｐゴシック" panose="020B0600070205080204" pitchFamily="34" charset="-128"/>
              </a:rPr>
              <a:t>The flow of the system is shifted from a central place to distributed services</a:t>
            </a:r>
            <a:endParaRPr kumimoji="0" lang="en-US" sz="1200" b="0" i="0" u="none" strike="noStrike" kern="0" cap="none" spc="0" normalizeH="0" baseline="0" noProof="0" dirty="0">
              <a:ln>
                <a:noFill/>
              </a:ln>
              <a:solidFill>
                <a:srgbClr val="FFFFFF"/>
              </a:solidFill>
              <a:effectLst/>
              <a:uLnTx/>
              <a:uFillTx/>
              <a:latin typeface="Arial"/>
              <a:ea typeface="ＭＳ Ｐゴシック" panose="020B0600070205080204" pitchFamily="34" charset="-128"/>
            </a:endParaRPr>
          </a:p>
        </p:txBody>
      </p:sp>
    </p:spTree>
    <p:extLst>
      <p:ext uri="{BB962C8B-B14F-4D97-AF65-F5344CB8AC3E}">
        <p14:creationId xmlns:p14="http://schemas.microsoft.com/office/powerpoint/2010/main" val="15187114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
        <p:cNvGrpSpPr/>
        <p:nvPr/>
      </p:nvGrpSpPr>
      <p:grpSpPr>
        <a:xfrm>
          <a:off x="0" y="0"/>
          <a:ext cx="0" cy="0"/>
          <a:chOff x="0" y="0"/>
          <a:chExt cx="0" cy="0"/>
        </a:xfrm>
      </p:grpSpPr>
      <p:sp>
        <p:nvSpPr>
          <p:cNvPr id="81" name="Shape 81"/>
          <p:cNvSpPr txBox="1"/>
          <p:nvPr/>
        </p:nvSpPr>
        <p:spPr>
          <a:xfrm>
            <a:off x="269873" y="0"/>
            <a:ext cx="8715100" cy="649733"/>
          </a:xfrm>
          <a:prstGeom prst="rect">
            <a:avLst/>
          </a:prstGeom>
          <a:noFill/>
          <a:ln>
            <a:noFill/>
          </a:ln>
        </p:spPr>
        <p:txBody>
          <a:bodyPr lIns="91425" tIns="91425" rIns="91425" bIns="91425" anchor="b" anchorCtr="0">
            <a:noAutofit/>
          </a:bodyPr>
          <a:lstStyle/>
          <a:p>
            <a:pPr>
              <a:defRPr/>
            </a:pPr>
            <a:r>
              <a:rPr lang="en-US" sz="2800" dirty="0">
                <a:latin typeface="Overpass" panose="020B0604020202020204" charset="0"/>
              </a:rPr>
              <a:t>Red Hat Process Automation Manager</a:t>
            </a:r>
          </a:p>
        </p:txBody>
      </p:sp>
      <p:sp>
        <p:nvSpPr>
          <p:cNvPr id="83" name="Shape 83"/>
          <p:cNvSpPr txBox="1"/>
          <p:nvPr/>
        </p:nvSpPr>
        <p:spPr>
          <a:xfrm>
            <a:off x="394067" y="1016325"/>
            <a:ext cx="3554703" cy="2644800"/>
          </a:xfrm>
          <a:prstGeom prst="rect">
            <a:avLst/>
          </a:prstGeom>
          <a:noFill/>
          <a:ln>
            <a:noFill/>
          </a:ln>
        </p:spPr>
        <p:txBody>
          <a:bodyPr lIns="91425" tIns="91425" rIns="91425" bIns="91425" anchor="t" anchorCtr="0">
            <a:noAutofit/>
          </a:bodyPr>
          <a:lstStyle/>
          <a:p>
            <a:pPr marL="457200" lvl="0" indent="-292100">
              <a:lnSpc>
                <a:spcPct val="115000"/>
              </a:lnSpc>
              <a:spcBef>
                <a:spcPts val="600"/>
              </a:spcBef>
              <a:buClr>
                <a:srgbClr val="000000"/>
              </a:buClr>
              <a:buFont typeface="Overpass"/>
              <a:buChar char="●"/>
            </a:pPr>
            <a:r>
              <a:rPr lang="en-US" dirty="0">
                <a:latin typeface="Overpass" panose="020B0604020202020204" charset="0"/>
              </a:rPr>
              <a:t>Bridges Business and Technical resources together</a:t>
            </a:r>
          </a:p>
          <a:p>
            <a:pPr marL="457200" lvl="0" indent="-292100">
              <a:lnSpc>
                <a:spcPct val="115000"/>
              </a:lnSpc>
              <a:spcBef>
                <a:spcPts val="600"/>
              </a:spcBef>
              <a:buClr>
                <a:srgbClr val="000000"/>
              </a:buClr>
              <a:buFont typeface="Overpass"/>
              <a:buChar char="●"/>
            </a:pPr>
            <a:r>
              <a:rPr lang="en-US" dirty="0">
                <a:latin typeface="Overpass" panose="020B0604020202020204" charset="0"/>
              </a:rPr>
              <a:t>Leverages BPMN 2.0</a:t>
            </a:r>
          </a:p>
          <a:p>
            <a:pPr marL="457200" lvl="0" indent="-292100">
              <a:lnSpc>
                <a:spcPct val="115000"/>
              </a:lnSpc>
              <a:spcBef>
                <a:spcPts val="600"/>
              </a:spcBef>
              <a:buClr>
                <a:srgbClr val="000000"/>
              </a:buClr>
              <a:buFont typeface="Overpass"/>
              <a:buChar char="●"/>
            </a:pPr>
            <a:r>
              <a:rPr lang="en-US" dirty="0">
                <a:latin typeface="Overpass" panose="020B0604020202020204" charset="0"/>
              </a:rPr>
              <a:t>Natively integrated with Drools Rules</a:t>
            </a:r>
          </a:p>
          <a:p>
            <a:pPr marL="457200" lvl="0" indent="-292100">
              <a:lnSpc>
                <a:spcPct val="115000"/>
              </a:lnSpc>
              <a:spcBef>
                <a:spcPts val="600"/>
              </a:spcBef>
              <a:buClr>
                <a:srgbClr val="000000"/>
              </a:buClr>
              <a:buFont typeface="Overpass"/>
              <a:buChar char="●"/>
            </a:pPr>
            <a:r>
              <a:rPr lang="en-US" dirty="0">
                <a:latin typeface="Overpass" panose="020B0604020202020204" charset="0"/>
              </a:rPr>
              <a:t>Supports human workflow and system workflow</a:t>
            </a:r>
          </a:p>
          <a:p>
            <a:pPr marL="457200" lvl="0" indent="-292100">
              <a:lnSpc>
                <a:spcPct val="115000"/>
              </a:lnSpc>
              <a:spcBef>
                <a:spcPts val="600"/>
              </a:spcBef>
              <a:buClr>
                <a:srgbClr val="000000"/>
              </a:buClr>
              <a:buFont typeface="Overpass"/>
              <a:buChar char="●"/>
            </a:pPr>
            <a:r>
              <a:rPr lang="en-US" dirty="0">
                <a:latin typeface="Overpass" panose="020B0604020202020204" charset="0"/>
              </a:rPr>
              <a:t>Various APIs</a:t>
            </a:r>
          </a:p>
          <a:p>
            <a:pPr marL="457200" lvl="0" indent="-292100">
              <a:lnSpc>
                <a:spcPct val="115000"/>
              </a:lnSpc>
              <a:spcBef>
                <a:spcPts val="600"/>
              </a:spcBef>
              <a:buClr>
                <a:srgbClr val="000000"/>
              </a:buClr>
              <a:buFont typeface="Overpass"/>
              <a:buChar char="●"/>
            </a:pPr>
            <a:r>
              <a:rPr lang="en-US" dirty="0">
                <a:latin typeface="Overpass" panose="020B0604020202020204" charset="0"/>
              </a:rPr>
              <a:t>Java based and very Extensible</a:t>
            </a:r>
          </a:p>
          <a:p>
            <a:pPr marL="457200" lvl="0" indent="-292100">
              <a:lnSpc>
                <a:spcPct val="115000"/>
              </a:lnSpc>
              <a:spcBef>
                <a:spcPts val="600"/>
              </a:spcBef>
              <a:buClr>
                <a:srgbClr val="000000"/>
              </a:buClr>
              <a:buFont typeface="Overpass"/>
              <a:buChar char="●"/>
            </a:pPr>
            <a:r>
              <a:rPr lang="en-US" dirty="0">
                <a:latin typeface="Overpass" panose="020B0604020202020204" charset="0"/>
              </a:rPr>
              <a:t>BAM, Dashboards, Reports, Analytics</a:t>
            </a:r>
          </a:p>
        </p:txBody>
      </p:sp>
      <p:pic>
        <p:nvPicPr>
          <p:cNvPr id="3" name="Picture 2"/>
          <p:cNvPicPr>
            <a:picLocks noChangeAspect="1"/>
          </p:cNvPicPr>
          <p:nvPr/>
        </p:nvPicPr>
        <p:blipFill rotWithShape="1">
          <a:blip r:embed="rId4"/>
          <a:srcRect l="16098" t="20066" r="14869" b="9203"/>
          <a:stretch/>
        </p:blipFill>
        <p:spPr>
          <a:xfrm>
            <a:off x="3649512" y="1026822"/>
            <a:ext cx="5198274" cy="3000895"/>
          </a:xfrm>
          <a:prstGeom prst="rect">
            <a:avLst/>
          </a:prstGeom>
        </p:spPr>
      </p:pic>
    </p:spTree>
    <p:extLst>
      <p:ext uri="{BB962C8B-B14F-4D97-AF65-F5344CB8AC3E}">
        <p14:creationId xmlns:p14="http://schemas.microsoft.com/office/powerpoint/2010/main" val="3211371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
        <p:cNvGrpSpPr/>
        <p:nvPr/>
      </p:nvGrpSpPr>
      <p:grpSpPr>
        <a:xfrm>
          <a:off x="0" y="0"/>
          <a:ext cx="0" cy="0"/>
          <a:chOff x="0" y="0"/>
          <a:chExt cx="0" cy="0"/>
        </a:xfrm>
      </p:grpSpPr>
      <p:sp>
        <p:nvSpPr>
          <p:cNvPr id="81" name="Shape 81"/>
          <p:cNvSpPr txBox="1"/>
          <p:nvPr/>
        </p:nvSpPr>
        <p:spPr>
          <a:xfrm>
            <a:off x="428900" y="0"/>
            <a:ext cx="8715100" cy="1063200"/>
          </a:xfrm>
          <a:prstGeom prst="rect">
            <a:avLst/>
          </a:prstGeom>
          <a:noFill/>
          <a:ln>
            <a:noFill/>
          </a:ln>
        </p:spPr>
        <p:txBody>
          <a:bodyPr lIns="91425" tIns="91425" rIns="91425" bIns="91425" anchor="b" anchorCtr="0">
            <a:noAutofit/>
          </a:bodyPr>
          <a:lstStyle/>
          <a:p>
            <a:pPr>
              <a:defRPr/>
            </a:pPr>
            <a:r>
              <a:rPr lang="en-US" sz="2800" dirty="0">
                <a:latin typeface="Overpass" panose="020B0604020202020204" charset="0"/>
              </a:rPr>
              <a:t>Kafka is a distributed streaming platform</a:t>
            </a:r>
          </a:p>
        </p:txBody>
      </p:sp>
      <p:sp>
        <p:nvSpPr>
          <p:cNvPr id="83" name="Shape 83"/>
          <p:cNvSpPr txBox="1"/>
          <p:nvPr/>
        </p:nvSpPr>
        <p:spPr>
          <a:xfrm>
            <a:off x="428900" y="1225330"/>
            <a:ext cx="7490700" cy="2644800"/>
          </a:xfrm>
          <a:prstGeom prst="rect">
            <a:avLst/>
          </a:prstGeom>
          <a:noFill/>
          <a:ln>
            <a:noFill/>
          </a:ln>
        </p:spPr>
        <p:txBody>
          <a:bodyPr lIns="91425" tIns="91425" rIns="91425" bIns="91425" anchor="t" anchorCtr="0">
            <a:noAutofit/>
          </a:bodyPr>
          <a:lstStyle/>
          <a:p>
            <a:pPr marL="457200" lvl="0" indent="-292100">
              <a:lnSpc>
                <a:spcPct val="115000"/>
              </a:lnSpc>
              <a:spcBef>
                <a:spcPts val="600"/>
              </a:spcBef>
              <a:buClr>
                <a:srgbClr val="000000"/>
              </a:buClr>
              <a:buFont typeface="Overpass"/>
              <a:buChar char="●"/>
            </a:pPr>
            <a:r>
              <a:rPr lang="en-US" dirty="0">
                <a:latin typeface="Overpass" panose="020B0604020202020204" charset="0"/>
              </a:rPr>
              <a:t>Used in conjunction with Zookeeper</a:t>
            </a:r>
          </a:p>
          <a:p>
            <a:pPr marL="457200" lvl="0" indent="-292100">
              <a:lnSpc>
                <a:spcPct val="115000"/>
              </a:lnSpc>
              <a:spcBef>
                <a:spcPts val="600"/>
              </a:spcBef>
              <a:buClr>
                <a:srgbClr val="000000"/>
              </a:buClr>
              <a:buFont typeface="Overpass"/>
              <a:buChar char="●"/>
            </a:pPr>
            <a:r>
              <a:rPr lang="en-US" dirty="0">
                <a:latin typeface="Overpass" panose="020B0604020202020204" charset="0"/>
              </a:rPr>
              <a:t>Runs as a cluster</a:t>
            </a:r>
          </a:p>
          <a:p>
            <a:pPr marL="457200" lvl="0" indent="-292100">
              <a:lnSpc>
                <a:spcPct val="115000"/>
              </a:lnSpc>
              <a:spcBef>
                <a:spcPts val="600"/>
              </a:spcBef>
              <a:buClr>
                <a:srgbClr val="000000"/>
              </a:buClr>
              <a:buFont typeface="Overpass"/>
              <a:buChar char="●"/>
            </a:pPr>
            <a:r>
              <a:rPr lang="en-US" dirty="0">
                <a:latin typeface="Overpass" panose="020B0604020202020204" charset="0"/>
              </a:rPr>
              <a:t>Records are stored in categories called topics</a:t>
            </a:r>
          </a:p>
          <a:p>
            <a:pPr marL="457200" lvl="0" indent="-292100">
              <a:lnSpc>
                <a:spcPct val="115000"/>
              </a:lnSpc>
              <a:spcBef>
                <a:spcPts val="600"/>
              </a:spcBef>
              <a:buClr>
                <a:srgbClr val="000000"/>
              </a:buClr>
              <a:buFont typeface="Overpass"/>
              <a:buChar char="●"/>
            </a:pPr>
            <a:r>
              <a:rPr lang="en-US" dirty="0">
                <a:latin typeface="Overpass" panose="020B0604020202020204" charset="0"/>
              </a:rPr>
              <a:t>Provides 4 core APIs:  Producer, Consumer, Streams and Connector</a:t>
            </a:r>
          </a:p>
          <a:p>
            <a:pPr marL="457200" lvl="0" indent="-292100">
              <a:lnSpc>
                <a:spcPct val="115000"/>
              </a:lnSpc>
              <a:spcBef>
                <a:spcPts val="600"/>
              </a:spcBef>
              <a:buClr>
                <a:srgbClr val="000000"/>
              </a:buClr>
              <a:buFont typeface="Overpass"/>
              <a:buChar char="●"/>
            </a:pPr>
            <a:r>
              <a:rPr lang="en-US" dirty="0">
                <a:latin typeface="Overpass" panose="020B0604020202020204" charset="0"/>
              </a:rPr>
              <a:t>Supports both publish-subscribe and queuing through a consumer group concept</a:t>
            </a:r>
          </a:p>
          <a:p>
            <a:pPr marL="457200" lvl="0" indent="-292100">
              <a:lnSpc>
                <a:spcPct val="115000"/>
              </a:lnSpc>
              <a:spcBef>
                <a:spcPts val="600"/>
              </a:spcBef>
              <a:buClr>
                <a:srgbClr val="000000"/>
              </a:buClr>
              <a:buFont typeface="Overpass"/>
              <a:buChar char="●"/>
            </a:pPr>
            <a:r>
              <a:rPr lang="en-US" dirty="0">
                <a:latin typeface="Overpass" panose="020B0604020202020204" charset="0"/>
              </a:rPr>
              <a:t>Very Fast and has very high throughput – many use it for backpressure</a:t>
            </a:r>
          </a:p>
          <a:p>
            <a:pPr marL="457200" lvl="0" indent="-292100">
              <a:lnSpc>
                <a:spcPct val="115000"/>
              </a:lnSpc>
              <a:spcBef>
                <a:spcPts val="600"/>
              </a:spcBef>
              <a:buClr>
                <a:srgbClr val="000000"/>
              </a:buClr>
              <a:buFont typeface="Overpass"/>
              <a:buChar char="●"/>
            </a:pPr>
            <a:r>
              <a:rPr lang="en-US" dirty="0">
                <a:latin typeface="Overpass" panose="020B0604020202020204" charset="0"/>
              </a:rPr>
              <a:t>Can be used for </a:t>
            </a:r>
            <a:r>
              <a:rPr lang="en-US" u="sng" dirty="0">
                <a:latin typeface="Overpass" panose="020B0604020202020204" charset="0"/>
              </a:rPr>
              <a:t>message replay</a:t>
            </a:r>
            <a:r>
              <a:rPr lang="en-US" dirty="0">
                <a:latin typeface="Overpass" panose="020B0604020202020204" charset="0"/>
              </a:rPr>
              <a:t> as the messages do not have destructive reads like traditional messaging technologies</a:t>
            </a:r>
          </a:p>
          <a:p>
            <a:pPr marL="457200" lvl="0" indent="-292100">
              <a:lnSpc>
                <a:spcPct val="115000"/>
              </a:lnSpc>
              <a:spcBef>
                <a:spcPts val="600"/>
              </a:spcBef>
              <a:buClr>
                <a:srgbClr val="000000"/>
              </a:buClr>
              <a:buFont typeface="Overpass"/>
              <a:buChar char="●"/>
            </a:pPr>
            <a:r>
              <a:rPr lang="en-US" dirty="0">
                <a:latin typeface="Overpass" panose="020B0604020202020204" charset="0"/>
              </a:rPr>
              <a:t>Guarantees order of messages within a partition, but not across partitions</a:t>
            </a:r>
          </a:p>
          <a:p>
            <a:pPr marL="457200" lvl="0" indent="-292100">
              <a:lnSpc>
                <a:spcPct val="115000"/>
              </a:lnSpc>
              <a:spcBef>
                <a:spcPts val="600"/>
              </a:spcBef>
              <a:buClr>
                <a:srgbClr val="000000"/>
              </a:buClr>
              <a:buFont typeface="Overpass"/>
              <a:buChar char="●"/>
            </a:pPr>
            <a:r>
              <a:rPr lang="en-US" dirty="0">
                <a:latin typeface="Overpass" panose="020B0604020202020204" charset="0"/>
              </a:rPr>
              <a:t>Very easy to get up and running</a:t>
            </a:r>
          </a:p>
          <a:p>
            <a:pPr marL="165100" lvl="0">
              <a:lnSpc>
                <a:spcPct val="115000"/>
              </a:lnSpc>
              <a:spcBef>
                <a:spcPts val="600"/>
              </a:spcBef>
              <a:buClr>
                <a:srgbClr val="000000"/>
              </a:buClr>
            </a:pPr>
            <a:endParaRPr lang="en-US" dirty="0">
              <a:latin typeface="Overpass" panose="020B0604020202020204" charset="0"/>
            </a:endParaRPr>
          </a:p>
          <a:p>
            <a:r>
              <a:rPr lang="en-US" dirty="0">
                <a:latin typeface="Overpass" panose="020B0604020202020204" charset="0"/>
              </a:rPr>
              <a:t>			</a:t>
            </a:r>
            <a:r>
              <a:rPr lang="en-US" sz="1000" u="sng" dirty="0">
                <a:latin typeface="Overpass" panose="020B0604020202020204" charset="0"/>
              </a:rPr>
              <a:t>http://kafka.apache.org/documentation.html</a:t>
            </a:r>
            <a:endParaRPr lang="en-US" sz="1000" dirty="0">
              <a:latin typeface="Overpass" panose="020B0604020202020204" charset="0"/>
              <a:cs typeface="Arial" pitchFamily="34" charset="0"/>
            </a:endParaRPr>
          </a:p>
        </p:txBody>
      </p:sp>
      <p:pic>
        <p:nvPicPr>
          <p:cNvPr id="4" name="Picture 2" descr="http://kafka.apache.org/images/logo.png"/>
          <p:cNvPicPr>
            <a:picLocks noChangeAspect="1" noChangeArrowheads="1"/>
          </p:cNvPicPr>
          <p:nvPr/>
        </p:nvPicPr>
        <p:blipFill rotWithShape="1">
          <a:blip r:embed="rId4">
            <a:extLst>
              <a:ext uri="{28A0092B-C50C-407E-A947-70E740481C1C}">
                <a14:useLocalDpi xmlns:a14="http://schemas.microsoft.com/office/drawing/2010/main" val="0"/>
              </a:ext>
            </a:extLst>
          </a:blip>
          <a:srcRect l="-4" r="78342"/>
          <a:stretch/>
        </p:blipFill>
        <p:spPr bwMode="auto">
          <a:xfrm>
            <a:off x="7719303" y="849414"/>
            <a:ext cx="1224400" cy="1687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2755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
        <p:cNvGrpSpPr/>
        <p:nvPr/>
      </p:nvGrpSpPr>
      <p:grpSpPr>
        <a:xfrm>
          <a:off x="0" y="0"/>
          <a:ext cx="0" cy="0"/>
          <a:chOff x="0" y="0"/>
          <a:chExt cx="0" cy="0"/>
        </a:xfrm>
      </p:grpSpPr>
      <p:sp>
        <p:nvSpPr>
          <p:cNvPr id="4" name="Shape 66"/>
          <p:cNvSpPr txBox="1"/>
          <p:nvPr/>
        </p:nvSpPr>
        <p:spPr>
          <a:xfrm>
            <a:off x="428900" y="0"/>
            <a:ext cx="7490700" cy="1063200"/>
          </a:xfrm>
          <a:prstGeom prst="rect">
            <a:avLst/>
          </a:prstGeom>
          <a:noFill/>
          <a:ln>
            <a:noFill/>
          </a:ln>
        </p:spPr>
        <p:txBody>
          <a:bodyPr lIns="91425" tIns="91425" rIns="91425" bIns="91425" anchor="b" anchorCtr="0">
            <a:noAutofit/>
          </a:bodyPr>
          <a:lstStyle/>
          <a:p>
            <a:pPr lvl="0" rtl="0">
              <a:spcBef>
                <a:spcPts val="0"/>
              </a:spcBef>
              <a:buNone/>
            </a:pPr>
            <a:r>
              <a:rPr lang="en" sz="2800" dirty="0">
                <a:latin typeface="Overpass"/>
                <a:ea typeface="Overpass"/>
                <a:cs typeface="Overpass"/>
                <a:sym typeface="Overpass"/>
              </a:rPr>
              <a:t>PAM Kafka Integration – KIE Server</a:t>
            </a:r>
          </a:p>
        </p:txBody>
      </p:sp>
      <p:sp>
        <p:nvSpPr>
          <p:cNvPr id="5" name="Shape 67"/>
          <p:cNvSpPr txBox="1"/>
          <p:nvPr/>
        </p:nvSpPr>
        <p:spPr>
          <a:xfrm>
            <a:off x="428900" y="929775"/>
            <a:ext cx="7490700" cy="656700"/>
          </a:xfrm>
          <a:prstGeom prst="rect">
            <a:avLst/>
          </a:prstGeom>
          <a:noFill/>
          <a:ln>
            <a:noFill/>
          </a:ln>
        </p:spPr>
        <p:txBody>
          <a:bodyPr lIns="91425" tIns="91425" rIns="91425" bIns="91425" anchor="t" anchorCtr="0">
            <a:noAutofit/>
          </a:bodyPr>
          <a:lstStyle/>
          <a:p>
            <a:pPr lvl="0" rtl="0">
              <a:spcBef>
                <a:spcPts val="0"/>
              </a:spcBef>
              <a:buNone/>
            </a:pPr>
            <a:r>
              <a:rPr lang="en">
                <a:latin typeface="Overpass"/>
                <a:ea typeface="Overpass"/>
                <a:cs typeface="Overpass"/>
                <a:sym typeface="Overpass"/>
              </a:rPr>
              <a:t>kie-server extension</a:t>
            </a:r>
          </a:p>
        </p:txBody>
      </p:sp>
      <p:sp>
        <p:nvSpPr>
          <p:cNvPr id="6" name="Shape 68"/>
          <p:cNvSpPr txBox="1"/>
          <p:nvPr/>
        </p:nvSpPr>
        <p:spPr>
          <a:xfrm>
            <a:off x="428950" y="1625925"/>
            <a:ext cx="7490700" cy="2644800"/>
          </a:xfrm>
          <a:prstGeom prst="rect">
            <a:avLst/>
          </a:prstGeom>
          <a:noFill/>
          <a:ln>
            <a:noFill/>
          </a:ln>
        </p:spPr>
        <p:txBody>
          <a:bodyPr lIns="91425" tIns="91425" rIns="91425" bIns="91425" anchor="t" anchorCtr="0">
            <a:noAutofit/>
          </a:bodyPr>
          <a:lstStyle/>
          <a:p>
            <a:pPr lvl="0" rtl="0">
              <a:lnSpc>
                <a:spcPct val="115000"/>
              </a:lnSpc>
              <a:spcBef>
                <a:spcPts val="600"/>
              </a:spcBef>
              <a:buNone/>
            </a:pPr>
            <a:r>
              <a:rPr lang="en" dirty="0">
                <a:latin typeface="Overpass"/>
                <a:ea typeface="Overpass"/>
                <a:cs typeface="Overpass"/>
                <a:sym typeface="Overpass"/>
              </a:rPr>
              <a:t>KIE Server is built on a concept of extensions. All capabilities are implemented as extensions</a:t>
            </a:r>
          </a:p>
          <a:p>
            <a:pPr marL="457200" lvl="0" indent="-298450" rtl="0">
              <a:lnSpc>
                <a:spcPct val="115000"/>
              </a:lnSpc>
              <a:spcBef>
                <a:spcPts val="0"/>
              </a:spcBef>
              <a:buClr>
                <a:schemeClr val="dk1"/>
              </a:buClr>
              <a:buFont typeface="Arial"/>
              <a:buChar char="●"/>
            </a:pPr>
            <a:r>
              <a:rPr lang="en" dirty="0">
                <a:latin typeface="Overpass"/>
                <a:ea typeface="Overpass"/>
                <a:cs typeface="Overpass"/>
                <a:sym typeface="Overpass"/>
              </a:rPr>
              <a:t>KIE Server extension </a:t>
            </a:r>
          </a:p>
          <a:p>
            <a:pPr marL="457200" lvl="0" indent="-298450" rtl="0">
              <a:lnSpc>
                <a:spcPct val="115000"/>
              </a:lnSpc>
              <a:spcBef>
                <a:spcPts val="0"/>
              </a:spcBef>
              <a:buClr>
                <a:schemeClr val="dk1"/>
              </a:buClr>
              <a:buFont typeface="Arial"/>
              <a:buChar char="●"/>
            </a:pPr>
            <a:r>
              <a:rPr lang="en" dirty="0">
                <a:latin typeface="Overpass"/>
                <a:ea typeface="Overpass"/>
                <a:cs typeface="Overpass"/>
                <a:sym typeface="Overpass"/>
              </a:rPr>
              <a:t>Drools extension </a:t>
            </a:r>
          </a:p>
          <a:p>
            <a:pPr marL="457200" lvl="0" indent="-298450" rtl="0">
              <a:lnSpc>
                <a:spcPct val="115000"/>
              </a:lnSpc>
              <a:spcBef>
                <a:spcPts val="0"/>
              </a:spcBef>
              <a:buClr>
                <a:schemeClr val="dk1"/>
              </a:buClr>
              <a:buFont typeface="Arial"/>
              <a:buChar char="●"/>
            </a:pPr>
            <a:r>
              <a:rPr lang="en" dirty="0">
                <a:latin typeface="Overpass"/>
                <a:ea typeface="Overpass"/>
                <a:cs typeface="Overpass"/>
                <a:sym typeface="Overpass"/>
              </a:rPr>
              <a:t>jBPM extension </a:t>
            </a:r>
          </a:p>
          <a:p>
            <a:pPr marL="457200" lvl="0" indent="-298450" rtl="0">
              <a:lnSpc>
                <a:spcPct val="115000"/>
              </a:lnSpc>
              <a:spcBef>
                <a:spcPts val="0"/>
              </a:spcBef>
              <a:buClr>
                <a:schemeClr val="dk1"/>
              </a:buClr>
              <a:buFont typeface="Arial"/>
              <a:buChar char="●"/>
            </a:pPr>
            <a:r>
              <a:rPr lang="en" dirty="0">
                <a:latin typeface="Overpass"/>
                <a:ea typeface="Overpass"/>
                <a:cs typeface="Overpass"/>
                <a:sym typeface="Overpass"/>
              </a:rPr>
              <a:t>jBPM UI extension </a:t>
            </a:r>
          </a:p>
        </p:txBody>
      </p:sp>
    </p:spTree>
    <p:extLst>
      <p:ext uri="{BB962C8B-B14F-4D97-AF65-F5344CB8AC3E}">
        <p14:creationId xmlns:p14="http://schemas.microsoft.com/office/powerpoint/2010/main" val="3762381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
        <p:cNvGrpSpPr/>
        <p:nvPr/>
      </p:nvGrpSpPr>
      <p:grpSpPr>
        <a:xfrm>
          <a:off x="0" y="0"/>
          <a:ext cx="0" cy="0"/>
          <a:chOff x="0" y="0"/>
          <a:chExt cx="0" cy="0"/>
        </a:xfrm>
      </p:grpSpPr>
      <p:sp>
        <p:nvSpPr>
          <p:cNvPr id="7" name="Shape 73"/>
          <p:cNvSpPr txBox="1"/>
          <p:nvPr/>
        </p:nvSpPr>
        <p:spPr>
          <a:xfrm>
            <a:off x="428900" y="0"/>
            <a:ext cx="7490700" cy="1063200"/>
          </a:xfrm>
          <a:prstGeom prst="rect">
            <a:avLst/>
          </a:prstGeom>
          <a:noFill/>
          <a:ln>
            <a:noFill/>
          </a:ln>
        </p:spPr>
        <p:txBody>
          <a:bodyPr lIns="91425" tIns="91425" rIns="91425" bIns="91425" anchor="b" anchorCtr="0">
            <a:noAutofit/>
          </a:bodyPr>
          <a:lstStyle/>
          <a:p>
            <a:pPr lvl="0" rtl="0">
              <a:spcBef>
                <a:spcPts val="0"/>
              </a:spcBef>
              <a:buNone/>
            </a:pPr>
            <a:r>
              <a:rPr lang="en" sz="2800" dirty="0">
                <a:latin typeface="Overpass"/>
                <a:ea typeface="Overpass"/>
                <a:cs typeface="Overpass"/>
                <a:sym typeface="Overpass"/>
              </a:rPr>
              <a:t>PAM Suite Kafka Integration – Extending KIE Server</a:t>
            </a:r>
          </a:p>
        </p:txBody>
      </p:sp>
      <p:sp>
        <p:nvSpPr>
          <p:cNvPr id="8" name="Shape 74"/>
          <p:cNvSpPr txBox="1"/>
          <p:nvPr/>
        </p:nvSpPr>
        <p:spPr>
          <a:xfrm>
            <a:off x="428900" y="929775"/>
            <a:ext cx="7490700" cy="656700"/>
          </a:xfrm>
          <a:prstGeom prst="rect">
            <a:avLst/>
          </a:prstGeom>
          <a:noFill/>
          <a:ln>
            <a:noFill/>
          </a:ln>
        </p:spPr>
        <p:txBody>
          <a:bodyPr lIns="91425" tIns="91425" rIns="91425" bIns="91425" anchor="t" anchorCtr="0">
            <a:noAutofit/>
          </a:bodyPr>
          <a:lstStyle/>
          <a:p>
            <a:pPr lvl="0" rtl="0">
              <a:spcBef>
                <a:spcPts val="0"/>
              </a:spcBef>
              <a:buNone/>
            </a:pPr>
            <a:r>
              <a:rPr lang="en">
                <a:latin typeface="Overpass"/>
                <a:ea typeface="Overpass"/>
                <a:cs typeface="Overpass"/>
                <a:sym typeface="Overpass"/>
              </a:rPr>
              <a:t>kie-server extension</a:t>
            </a:r>
          </a:p>
        </p:txBody>
      </p:sp>
      <p:sp>
        <p:nvSpPr>
          <p:cNvPr id="9" name="Shape 75"/>
          <p:cNvSpPr txBox="1"/>
          <p:nvPr/>
        </p:nvSpPr>
        <p:spPr>
          <a:xfrm>
            <a:off x="428950" y="1625925"/>
            <a:ext cx="7490700" cy="2644800"/>
          </a:xfrm>
          <a:prstGeom prst="rect">
            <a:avLst/>
          </a:prstGeom>
          <a:noFill/>
          <a:ln>
            <a:noFill/>
          </a:ln>
        </p:spPr>
        <p:txBody>
          <a:bodyPr lIns="91425" tIns="91425" rIns="91425" bIns="91425" anchor="t" anchorCtr="0">
            <a:noAutofit/>
          </a:bodyPr>
          <a:lstStyle/>
          <a:p>
            <a:pPr lvl="0" rtl="0">
              <a:lnSpc>
                <a:spcPct val="115000"/>
              </a:lnSpc>
              <a:spcBef>
                <a:spcPts val="600"/>
              </a:spcBef>
              <a:buNone/>
            </a:pPr>
            <a:r>
              <a:rPr lang="en">
                <a:latin typeface="Overpass"/>
                <a:ea typeface="Overpass"/>
                <a:cs typeface="Overpass"/>
                <a:sym typeface="Overpass"/>
              </a:rPr>
              <a:t>So we’re going to add one more</a:t>
            </a:r>
          </a:p>
          <a:p>
            <a:pPr marL="457200" lvl="0" indent="-298450" rtl="0">
              <a:lnSpc>
                <a:spcPct val="115000"/>
              </a:lnSpc>
              <a:spcBef>
                <a:spcPts val="0"/>
              </a:spcBef>
              <a:buClr>
                <a:schemeClr val="dk1"/>
              </a:buClr>
              <a:buFont typeface="Arial"/>
              <a:buChar char="●"/>
            </a:pPr>
            <a:r>
              <a:rPr lang="en">
                <a:latin typeface="Overpass"/>
                <a:ea typeface="Overpass"/>
                <a:cs typeface="Overpass"/>
                <a:sym typeface="Overpass"/>
              </a:rPr>
              <a:t>KIE Server extension </a:t>
            </a:r>
          </a:p>
          <a:p>
            <a:pPr marL="457200" lvl="0" indent="-298450" rtl="0">
              <a:lnSpc>
                <a:spcPct val="115000"/>
              </a:lnSpc>
              <a:spcBef>
                <a:spcPts val="0"/>
              </a:spcBef>
              <a:buClr>
                <a:schemeClr val="dk1"/>
              </a:buClr>
              <a:buFont typeface="Arial"/>
              <a:buChar char="●"/>
            </a:pPr>
            <a:r>
              <a:rPr lang="en">
                <a:latin typeface="Overpass"/>
                <a:ea typeface="Overpass"/>
                <a:cs typeface="Overpass"/>
                <a:sym typeface="Overpass"/>
              </a:rPr>
              <a:t>Drools extension </a:t>
            </a:r>
          </a:p>
          <a:p>
            <a:pPr marL="457200" lvl="0" indent="-298450" rtl="0">
              <a:lnSpc>
                <a:spcPct val="115000"/>
              </a:lnSpc>
              <a:spcBef>
                <a:spcPts val="0"/>
              </a:spcBef>
              <a:buClr>
                <a:schemeClr val="dk1"/>
              </a:buClr>
              <a:buFont typeface="Arial"/>
              <a:buChar char="●"/>
            </a:pPr>
            <a:r>
              <a:rPr lang="en">
                <a:latin typeface="Overpass"/>
                <a:ea typeface="Overpass"/>
                <a:cs typeface="Overpass"/>
                <a:sym typeface="Overpass"/>
              </a:rPr>
              <a:t>jBPM extension </a:t>
            </a:r>
          </a:p>
          <a:p>
            <a:pPr marL="457200" lvl="0" indent="-298450" rtl="0">
              <a:lnSpc>
                <a:spcPct val="115000"/>
              </a:lnSpc>
              <a:spcBef>
                <a:spcPts val="0"/>
              </a:spcBef>
              <a:buClr>
                <a:schemeClr val="dk1"/>
              </a:buClr>
              <a:buFont typeface="Arial"/>
              <a:buChar char="●"/>
            </a:pPr>
            <a:r>
              <a:rPr lang="en">
                <a:latin typeface="Overpass"/>
                <a:ea typeface="Overpass"/>
                <a:cs typeface="Overpass"/>
                <a:sym typeface="Overpass"/>
              </a:rPr>
              <a:t>jBPM UI extension </a:t>
            </a:r>
          </a:p>
          <a:p>
            <a:pPr marL="457200" lvl="0" indent="-292100" rtl="0">
              <a:lnSpc>
                <a:spcPct val="115000"/>
              </a:lnSpc>
              <a:spcBef>
                <a:spcPts val="0"/>
              </a:spcBef>
              <a:buClr>
                <a:srgbClr val="000000"/>
              </a:buClr>
              <a:buFont typeface="Overpass"/>
              <a:buChar char="●"/>
            </a:pPr>
            <a:r>
              <a:rPr lang="en" b="1">
                <a:latin typeface="Overpass"/>
                <a:ea typeface="Overpass"/>
                <a:cs typeface="Overpass"/>
                <a:sym typeface="Overpass"/>
              </a:rPr>
              <a:t>Kafka extension</a:t>
            </a:r>
          </a:p>
        </p:txBody>
      </p:sp>
    </p:spTree>
    <p:extLst>
      <p:ext uri="{BB962C8B-B14F-4D97-AF65-F5344CB8AC3E}">
        <p14:creationId xmlns:p14="http://schemas.microsoft.com/office/powerpoint/2010/main" val="2821856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
        <p:cNvGrpSpPr/>
        <p:nvPr/>
      </p:nvGrpSpPr>
      <p:grpSpPr>
        <a:xfrm>
          <a:off x="0" y="0"/>
          <a:ext cx="0" cy="0"/>
          <a:chOff x="0" y="0"/>
          <a:chExt cx="0" cy="0"/>
        </a:xfrm>
      </p:grpSpPr>
      <p:sp>
        <p:nvSpPr>
          <p:cNvPr id="5" name="Shape 80"/>
          <p:cNvSpPr txBox="1"/>
          <p:nvPr/>
        </p:nvSpPr>
        <p:spPr>
          <a:xfrm>
            <a:off x="428900" y="0"/>
            <a:ext cx="7490700" cy="1063200"/>
          </a:xfrm>
          <a:prstGeom prst="rect">
            <a:avLst/>
          </a:prstGeom>
          <a:noFill/>
          <a:ln>
            <a:noFill/>
          </a:ln>
        </p:spPr>
        <p:txBody>
          <a:bodyPr lIns="91425" tIns="91425" rIns="91425" bIns="91425" anchor="b" anchorCtr="0">
            <a:noAutofit/>
          </a:bodyPr>
          <a:lstStyle/>
          <a:p>
            <a:pPr lvl="0" rtl="0">
              <a:spcBef>
                <a:spcPts val="0"/>
              </a:spcBef>
              <a:buNone/>
            </a:pPr>
            <a:r>
              <a:rPr lang="en" sz="2800" dirty="0">
                <a:latin typeface="Overpass"/>
                <a:ea typeface="Overpass"/>
                <a:cs typeface="Overpass"/>
                <a:sym typeface="Overpass"/>
              </a:rPr>
              <a:t>PAM Suite Kafka Integration Architecture</a:t>
            </a:r>
          </a:p>
        </p:txBody>
      </p:sp>
      <p:pic>
        <p:nvPicPr>
          <p:cNvPr id="10" name="Shape 82" descr="Blank Diagram - Page 1.png"/>
          <p:cNvPicPr preferRelativeResize="0"/>
          <p:nvPr/>
        </p:nvPicPr>
        <p:blipFill>
          <a:blip r:embed="rId4">
            <a:alphaModFix/>
          </a:blip>
          <a:stretch>
            <a:fillRect/>
          </a:stretch>
        </p:blipFill>
        <p:spPr>
          <a:xfrm>
            <a:off x="1861812" y="1299475"/>
            <a:ext cx="5420376" cy="3252225"/>
          </a:xfrm>
          <a:prstGeom prst="rect">
            <a:avLst/>
          </a:prstGeom>
          <a:noFill/>
          <a:ln>
            <a:noFill/>
          </a:ln>
        </p:spPr>
      </p:pic>
    </p:spTree>
    <p:extLst>
      <p:ext uri="{BB962C8B-B14F-4D97-AF65-F5344CB8AC3E}">
        <p14:creationId xmlns:p14="http://schemas.microsoft.com/office/powerpoint/2010/main" val="3476623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6"/>
        <p:cNvGrpSpPr/>
        <p:nvPr/>
      </p:nvGrpSpPr>
      <p:grpSpPr>
        <a:xfrm>
          <a:off x="0" y="0"/>
          <a:ext cx="0" cy="0"/>
          <a:chOff x="0" y="0"/>
          <a:chExt cx="0" cy="0"/>
        </a:xfrm>
      </p:grpSpPr>
      <p:sp>
        <p:nvSpPr>
          <p:cNvPr id="57" name="Shape 57"/>
          <p:cNvSpPr txBox="1"/>
          <p:nvPr/>
        </p:nvSpPr>
        <p:spPr>
          <a:xfrm>
            <a:off x="428900" y="108125"/>
            <a:ext cx="8558346" cy="580602"/>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2800" i="0" u="none" strike="noStrike" kern="0" cap="none" spc="0" normalizeH="0" baseline="0" noProof="0" dirty="0">
                <a:ln>
                  <a:noFill/>
                </a:ln>
                <a:solidFill>
                  <a:srgbClr val="000000"/>
                </a:solidFill>
                <a:effectLst/>
                <a:uLnTx/>
                <a:uFillTx/>
                <a:latin typeface="Overpass" panose="020B0604020202020204" charset="0"/>
                <a:ea typeface="Overpass"/>
                <a:cs typeface="Overpass"/>
                <a:sym typeface="Overpass"/>
              </a:rPr>
              <a:t>Machine Learning</a:t>
            </a:r>
            <a:r>
              <a:rPr kumimoji="0" lang="en" sz="2800" i="0" u="none" strike="noStrike" kern="0" cap="none" spc="0" normalizeH="0" noProof="0" dirty="0">
                <a:ln>
                  <a:noFill/>
                </a:ln>
                <a:solidFill>
                  <a:srgbClr val="000000"/>
                </a:solidFill>
                <a:effectLst/>
                <a:uLnTx/>
                <a:uFillTx/>
                <a:latin typeface="Overpass" panose="020B0604020202020204" charset="0"/>
                <a:ea typeface="Overpass"/>
                <a:cs typeface="Overpass"/>
                <a:sym typeface="Overpass"/>
              </a:rPr>
              <a:t> is a type of Artifical Intelligence</a:t>
            </a:r>
            <a:endParaRPr kumimoji="0" sz="2800" i="0" u="none" strike="noStrike" kern="0" cap="none" spc="0" normalizeH="0" baseline="0" noProof="0" dirty="0">
              <a:ln>
                <a:noFill/>
              </a:ln>
              <a:solidFill>
                <a:srgbClr val="000000"/>
              </a:solidFill>
              <a:effectLst/>
              <a:uLnTx/>
              <a:uFillTx/>
              <a:latin typeface="Overpass" panose="020B0604020202020204" charset="0"/>
              <a:ea typeface="Overpass"/>
              <a:cs typeface="Overpass"/>
              <a:sym typeface="Overpass"/>
            </a:endParaRPr>
          </a:p>
        </p:txBody>
      </p:sp>
      <p:sp>
        <p:nvSpPr>
          <p:cNvPr id="31" name="Rectangle 30"/>
          <p:cNvSpPr/>
          <p:nvPr/>
        </p:nvSpPr>
        <p:spPr>
          <a:xfrm>
            <a:off x="227858" y="637188"/>
            <a:ext cx="8730405" cy="2943327"/>
          </a:xfrm>
          <a:prstGeom prst="rect">
            <a:avLst/>
          </a:prstGeom>
          <a:solidFill>
            <a:srgbClr val="4472C4">
              <a:alpha val="32157"/>
            </a:srgbClr>
          </a:solidFill>
          <a:ln w="12700" cap="flat" cmpd="sng" algn="ctr">
            <a:solidFill>
              <a:srgbClr val="2F528F">
                <a:alpha val="52157"/>
              </a:srgbClr>
            </a:solidFill>
            <a:prstDash val="solid"/>
            <a:miter lim="800000"/>
          </a:ln>
          <a:effectLst/>
        </p:spPr>
        <p:txBody>
          <a:bodyPr rtlCol="0" anchor="t" anchorCtr="0"/>
          <a:lstStyle/>
          <a:p>
            <a:pPr marL="0" marR="0" lvl="0" indent="0" algn="ctr" defTabSz="342900" eaLnBrk="1" fontAlgn="base" latinLnBrk="0" hangingPunct="1">
              <a:lnSpc>
                <a:spcPct val="100000"/>
              </a:lnSpc>
              <a:spcBef>
                <a:spcPct val="0"/>
              </a:spcBef>
              <a:spcAft>
                <a:spcPct val="0"/>
              </a:spcAft>
              <a:buClrTx/>
              <a:buSzTx/>
              <a:buFontTx/>
              <a:buNone/>
              <a:tabLst/>
              <a:defRPr/>
            </a:pPr>
            <a:r>
              <a:rPr kumimoji="0" lang="en-US" sz="2100" b="0" i="0" u="none" strike="noStrike" kern="1200" cap="none" spc="0" normalizeH="0" baseline="0" noProof="0" dirty="0">
                <a:ln>
                  <a:noFill/>
                </a:ln>
                <a:solidFill>
                  <a:srgbClr val="FFFFFF"/>
                </a:solidFill>
                <a:effectLst/>
                <a:uLnTx/>
                <a:uFillTx/>
                <a:latin typeface="Overpass" panose="020B0604020202020204" charset="0"/>
                <a:sym typeface="Gill Sans" charset="0"/>
              </a:rPr>
              <a:t>Artificial Intelligence</a:t>
            </a:r>
          </a:p>
        </p:txBody>
      </p:sp>
      <p:sp>
        <p:nvSpPr>
          <p:cNvPr id="32" name="Rectangle 31"/>
          <p:cNvSpPr/>
          <p:nvPr/>
        </p:nvSpPr>
        <p:spPr>
          <a:xfrm>
            <a:off x="2606484" y="1067576"/>
            <a:ext cx="6351779" cy="2496294"/>
          </a:xfrm>
          <a:prstGeom prst="rect">
            <a:avLst/>
          </a:prstGeom>
          <a:solidFill>
            <a:srgbClr val="4472C4">
              <a:alpha val="54902"/>
            </a:srgbClr>
          </a:solidFill>
          <a:ln w="12700" cap="flat" cmpd="sng" algn="ctr">
            <a:solidFill>
              <a:srgbClr val="2F528F">
                <a:alpha val="52157"/>
              </a:srgbClr>
            </a:solidFill>
            <a:prstDash val="solid"/>
            <a:miter lim="800000"/>
          </a:ln>
          <a:effectLst/>
        </p:spPr>
        <p:txBody>
          <a:bodyPr rtlCol="0" anchor="t" anchorCtr="0"/>
          <a:lstStyle/>
          <a:p>
            <a:pPr marL="0" marR="0" lvl="0" indent="0" algn="ctr" defTabSz="342900" eaLnBrk="1" fontAlgn="base" latinLnBrk="0" hangingPunct="1">
              <a:lnSpc>
                <a:spcPct val="100000"/>
              </a:lnSpc>
              <a:spcBef>
                <a:spcPct val="0"/>
              </a:spcBef>
              <a:spcAft>
                <a:spcPct val="0"/>
              </a:spcAft>
              <a:buClrTx/>
              <a:buSzTx/>
              <a:buFontTx/>
              <a:buNone/>
              <a:tabLst/>
              <a:defRPr/>
            </a:pPr>
            <a:r>
              <a:rPr kumimoji="0" lang="en-US" sz="2100" b="0" i="0" u="none" strike="noStrike" kern="1200" cap="none" spc="0" normalizeH="0" baseline="0" noProof="0" dirty="0">
                <a:ln>
                  <a:noFill/>
                </a:ln>
                <a:solidFill>
                  <a:srgbClr val="FFFFFF"/>
                </a:solidFill>
                <a:effectLst/>
                <a:uLnTx/>
                <a:uFillTx/>
                <a:latin typeface="Overpass" panose="020B0604020202020204" charset="0"/>
                <a:sym typeface="Gill Sans" charset="0"/>
              </a:rPr>
              <a:t>Machine Learning</a:t>
            </a:r>
          </a:p>
        </p:txBody>
      </p:sp>
      <p:sp>
        <p:nvSpPr>
          <p:cNvPr id="33" name="Rectangle 32"/>
          <p:cNvSpPr/>
          <p:nvPr/>
        </p:nvSpPr>
        <p:spPr>
          <a:xfrm>
            <a:off x="4985111" y="1528287"/>
            <a:ext cx="3972138" cy="2035583"/>
          </a:xfrm>
          <a:prstGeom prst="rect">
            <a:avLst/>
          </a:prstGeom>
          <a:solidFill>
            <a:srgbClr val="4472C4">
              <a:alpha val="85882"/>
            </a:srgbClr>
          </a:solidFill>
          <a:ln w="12700" cap="flat" cmpd="sng" algn="ctr">
            <a:solidFill>
              <a:srgbClr val="2F528F">
                <a:alpha val="52157"/>
              </a:srgbClr>
            </a:solidFill>
            <a:prstDash val="solid"/>
            <a:miter lim="800000"/>
          </a:ln>
          <a:effectLst/>
        </p:spPr>
        <p:txBody>
          <a:bodyPr rtlCol="0" anchor="t" anchorCtr="0"/>
          <a:lstStyle/>
          <a:p>
            <a:pPr marL="0" marR="0" lvl="0" indent="0" algn="ctr" defTabSz="342900" eaLnBrk="1" fontAlgn="base" latinLnBrk="0" hangingPunct="1">
              <a:lnSpc>
                <a:spcPct val="100000"/>
              </a:lnSpc>
              <a:spcBef>
                <a:spcPct val="0"/>
              </a:spcBef>
              <a:spcAft>
                <a:spcPct val="0"/>
              </a:spcAft>
              <a:buClrTx/>
              <a:buSzTx/>
              <a:buFontTx/>
              <a:buNone/>
              <a:tabLst/>
              <a:defRPr/>
            </a:pPr>
            <a:r>
              <a:rPr kumimoji="0" lang="en-US" sz="2100" b="0" i="0" u="none" strike="noStrike" kern="1200" cap="none" spc="0" normalizeH="0" baseline="0" noProof="0" dirty="0">
                <a:ln>
                  <a:noFill/>
                </a:ln>
                <a:solidFill>
                  <a:srgbClr val="FFFFFF"/>
                </a:solidFill>
                <a:effectLst/>
                <a:uLnTx/>
                <a:uFillTx/>
                <a:latin typeface="Overpass" panose="020B0604020202020204" charset="0"/>
                <a:sym typeface="Gill Sans" charset="0"/>
              </a:rPr>
              <a:t>Deep Learning</a:t>
            </a:r>
          </a:p>
        </p:txBody>
      </p:sp>
      <p:cxnSp>
        <p:nvCxnSpPr>
          <p:cNvPr id="34" name="Straight Connector 33"/>
          <p:cNvCxnSpPr/>
          <p:nvPr/>
        </p:nvCxnSpPr>
        <p:spPr bwMode="auto">
          <a:xfrm flipV="1">
            <a:off x="227857" y="3229476"/>
            <a:ext cx="0" cy="540060"/>
          </a:xfrm>
          <a:prstGeom prst="line">
            <a:avLst/>
          </a:prstGeom>
          <a:blipFill dpi="0" rotWithShape="0">
            <a:blip r:embed="rId4"/>
            <a:srcRect/>
            <a:tile tx="0" ty="0" sx="100000" sy="100000" flip="none" algn="tl"/>
          </a:blipFill>
          <a:ln w="50800" cap="flat" cmpd="sng" algn="ctr">
            <a:solidFill>
              <a:srgbClr val="33B1DD"/>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5" name="Straight Connector 34"/>
          <p:cNvCxnSpPr/>
          <p:nvPr/>
        </p:nvCxnSpPr>
        <p:spPr bwMode="auto">
          <a:xfrm flipV="1">
            <a:off x="1020733" y="3229476"/>
            <a:ext cx="0" cy="540060"/>
          </a:xfrm>
          <a:prstGeom prst="line">
            <a:avLst/>
          </a:prstGeom>
          <a:blipFill dpi="0" rotWithShape="0">
            <a:blip r:embed="rId4"/>
            <a:srcRect/>
            <a:tile tx="0" ty="0" sx="100000" sy="100000" flip="none" algn="tl"/>
          </a:blipFill>
          <a:ln w="50800" cap="flat" cmpd="sng" algn="ctr">
            <a:solidFill>
              <a:srgbClr val="33B1DD"/>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6" name="Straight Connector 35"/>
          <p:cNvCxnSpPr/>
          <p:nvPr/>
        </p:nvCxnSpPr>
        <p:spPr bwMode="auto">
          <a:xfrm flipV="1">
            <a:off x="1813608" y="3229476"/>
            <a:ext cx="0" cy="540060"/>
          </a:xfrm>
          <a:prstGeom prst="line">
            <a:avLst/>
          </a:prstGeom>
          <a:blipFill dpi="0" rotWithShape="0">
            <a:blip r:embed="rId4"/>
            <a:srcRect/>
            <a:tile tx="0" ty="0" sx="100000" sy="100000" flip="none" algn="tl"/>
          </a:blipFill>
          <a:ln w="50800" cap="flat" cmpd="sng" algn="ctr">
            <a:solidFill>
              <a:srgbClr val="33B1DD"/>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7" name="Straight Connector 36"/>
          <p:cNvCxnSpPr/>
          <p:nvPr/>
        </p:nvCxnSpPr>
        <p:spPr bwMode="auto">
          <a:xfrm flipV="1">
            <a:off x="2606484" y="3229476"/>
            <a:ext cx="0" cy="540060"/>
          </a:xfrm>
          <a:prstGeom prst="line">
            <a:avLst/>
          </a:prstGeom>
          <a:blipFill dpi="0" rotWithShape="0">
            <a:blip r:embed="rId4"/>
            <a:srcRect/>
            <a:tile tx="0" ty="0" sx="100000" sy="100000" flip="none" algn="tl"/>
          </a:blipFill>
          <a:ln w="50800" cap="flat" cmpd="sng" algn="ctr">
            <a:solidFill>
              <a:srgbClr val="33B1DD"/>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8" name="Straight Connector 37"/>
          <p:cNvCxnSpPr/>
          <p:nvPr/>
        </p:nvCxnSpPr>
        <p:spPr bwMode="auto">
          <a:xfrm flipV="1">
            <a:off x="3399360" y="3229476"/>
            <a:ext cx="0" cy="540060"/>
          </a:xfrm>
          <a:prstGeom prst="line">
            <a:avLst/>
          </a:prstGeom>
          <a:blipFill dpi="0" rotWithShape="0">
            <a:blip r:embed="rId4"/>
            <a:srcRect/>
            <a:tile tx="0" ty="0" sx="100000" sy="100000" flip="none" algn="tl"/>
          </a:blipFill>
          <a:ln w="50800" cap="flat" cmpd="sng" algn="ctr">
            <a:solidFill>
              <a:srgbClr val="33B1DD"/>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9" name="Straight Connector 38"/>
          <p:cNvCxnSpPr/>
          <p:nvPr/>
        </p:nvCxnSpPr>
        <p:spPr bwMode="auto">
          <a:xfrm flipV="1">
            <a:off x="4192235" y="3229476"/>
            <a:ext cx="0" cy="540060"/>
          </a:xfrm>
          <a:prstGeom prst="line">
            <a:avLst/>
          </a:prstGeom>
          <a:blipFill dpi="0" rotWithShape="0">
            <a:blip r:embed="rId4"/>
            <a:srcRect/>
            <a:tile tx="0" ty="0" sx="100000" sy="100000" flip="none" algn="tl"/>
          </a:blipFill>
          <a:ln w="50800" cap="flat" cmpd="sng" algn="ctr">
            <a:solidFill>
              <a:srgbClr val="33B1DD"/>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0" name="Straight Connector 39"/>
          <p:cNvCxnSpPr/>
          <p:nvPr/>
        </p:nvCxnSpPr>
        <p:spPr bwMode="auto">
          <a:xfrm flipV="1">
            <a:off x="4985111" y="3229476"/>
            <a:ext cx="0" cy="540060"/>
          </a:xfrm>
          <a:prstGeom prst="line">
            <a:avLst/>
          </a:prstGeom>
          <a:blipFill dpi="0" rotWithShape="0">
            <a:blip r:embed="rId4"/>
            <a:srcRect/>
            <a:tile tx="0" ty="0" sx="100000" sy="100000" flip="none" algn="tl"/>
          </a:blipFill>
          <a:ln w="50800" cap="flat" cmpd="sng" algn="ctr">
            <a:solidFill>
              <a:srgbClr val="33B1DD"/>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1" name="Straight Connector 40"/>
          <p:cNvCxnSpPr/>
          <p:nvPr/>
        </p:nvCxnSpPr>
        <p:spPr bwMode="auto">
          <a:xfrm flipV="1">
            <a:off x="5777987" y="3229476"/>
            <a:ext cx="0" cy="540060"/>
          </a:xfrm>
          <a:prstGeom prst="line">
            <a:avLst/>
          </a:prstGeom>
          <a:blipFill dpi="0" rotWithShape="0">
            <a:blip r:embed="rId4"/>
            <a:srcRect/>
            <a:tile tx="0" ty="0" sx="100000" sy="100000" flip="none" algn="tl"/>
          </a:blipFill>
          <a:ln w="50800" cap="flat" cmpd="sng" algn="ctr">
            <a:solidFill>
              <a:srgbClr val="33B1DD"/>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46" name="TextBox 45"/>
          <p:cNvSpPr txBox="1"/>
          <p:nvPr/>
        </p:nvSpPr>
        <p:spPr>
          <a:xfrm>
            <a:off x="-88024" y="3772801"/>
            <a:ext cx="599844" cy="276999"/>
          </a:xfrm>
          <a:prstGeom prst="rect">
            <a:avLst/>
          </a:prstGeom>
          <a:noFill/>
        </p:spPr>
        <p:txBody>
          <a:bodyPr wrap="none" rtlCol="0">
            <a:spAutoFit/>
          </a:bodyPr>
          <a:lstStyle/>
          <a:p>
            <a:pPr algn="ctr" defTabSz="342900" fontAlgn="base">
              <a:spcBef>
                <a:spcPct val="0"/>
              </a:spcBef>
              <a:spcAft>
                <a:spcPct val="0"/>
              </a:spcAft>
            </a:pPr>
            <a:r>
              <a:rPr lang="en-US" sz="1200" kern="1200" dirty="0">
                <a:latin typeface="Overpass" panose="020B0604020202020204" charset="0"/>
                <a:sym typeface="Gill Sans" charset="0"/>
              </a:rPr>
              <a:t>1950s</a:t>
            </a:r>
          </a:p>
        </p:txBody>
      </p:sp>
      <p:sp>
        <p:nvSpPr>
          <p:cNvPr id="47" name="TextBox 46"/>
          <p:cNvSpPr txBox="1"/>
          <p:nvPr/>
        </p:nvSpPr>
        <p:spPr>
          <a:xfrm>
            <a:off x="723215" y="3769536"/>
            <a:ext cx="595036" cy="276999"/>
          </a:xfrm>
          <a:prstGeom prst="rect">
            <a:avLst/>
          </a:prstGeom>
          <a:noFill/>
        </p:spPr>
        <p:txBody>
          <a:bodyPr wrap="none" rtlCol="0">
            <a:spAutoFit/>
          </a:bodyPr>
          <a:lstStyle/>
          <a:p>
            <a:pPr algn="ctr" defTabSz="342900" fontAlgn="base">
              <a:spcBef>
                <a:spcPct val="0"/>
              </a:spcBef>
              <a:spcAft>
                <a:spcPct val="0"/>
              </a:spcAft>
            </a:pPr>
            <a:r>
              <a:rPr lang="en-US" sz="1200" kern="1200">
                <a:latin typeface="Overpass" panose="020B0604020202020204" charset="0"/>
                <a:sym typeface="Gill Sans" charset="0"/>
              </a:rPr>
              <a:t>1960s</a:t>
            </a:r>
          </a:p>
        </p:txBody>
      </p:sp>
      <p:sp>
        <p:nvSpPr>
          <p:cNvPr id="48" name="TextBox 47"/>
          <p:cNvSpPr txBox="1"/>
          <p:nvPr/>
        </p:nvSpPr>
        <p:spPr>
          <a:xfrm>
            <a:off x="1521700" y="3769536"/>
            <a:ext cx="583814" cy="276999"/>
          </a:xfrm>
          <a:prstGeom prst="rect">
            <a:avLst/>
          </a:prstGeom>
          <a:noFill/>
        </p:spPr>
        <p:txBody>
          <a:bodyPr wrap="none" rtlCol="0">
            <a:spAutoFit/>
          </a:bodyPr>
          <a:lstStyle/>
          <a:p>
            <a:pPr algn="ctr" defTabSz="342900" fontAlgn="base">
              <a:spcBef>
                <a:spcPct val="0"/>
              </a:spcBef>
              <a:spcAft>
                <a:spcPct val="0"/>
              </a:spcAft>
            </a:pPr>
            <a:r>
              <a:rPr lang="en-US" sz="1200" kern="1200" dirty="0">
                <a:latin typeface="Overpass" panose="020B0604020202020204" charset="0"/>
                <a:sym typeface="Gill Sans" charset="0"/>
              </a:rPr>
              <a:t>1970s</a:t>
            </a:r>
          </a:p>
        </p:txBody>
      </p:sp>
      <p:sp>
        <p:nvSpPr>
          <p:cNvPr id="49" name="TextBox 48"/>
          <p:cNvSpPr txBox="1"/>
          <p:nvPr/>
        </p:nvSpPr>
        <p:spPr>
          <a:xfrm>
            <a:off x="2307361" y="3769535"/>
            <a:ext cx="598241" cy="276999"/>
          </a:xfrm>
          <a:prstGeom prst="rect">
            <a:avLst/>
          </a:prstGeom>
          <a:noFill/>
        </p:spPr>
        <p:txBody>
          <a:bodyPr wrap="none" rtlCol="0">
            <a:spAutoFit/>
          </a:bodyPr>
          <a:lstStyle/>
          <a:p>
            <a:pPr algn="ctr" defTabSz="342900" fontAlgn="base">
              <a:spcBef>
                <a:spcPct val="0"/>
              </a:spcBef>
              <a:spcAft>
                <a:spcPct val="0"/>
              </a:spcAft>
            </a:pPr>
            <a:r>
              <a:rPr lang="en-US" sz="1200" kern="1200" dirty="0">
                <a:latin typeface="Overpass" panose="020B0604020202020204" charset="0"/>
                <a:sym typeface="Gill Sans" charset="0"/>
              </a:rPr>
              <a:t>1980s</a:t>
            </a:r>
          </a:p>
        </p:txBody>
      </p:sp>
      <p:sp>
        <p:nvSpPr>
          <p:cNvPr id="50" name="TextBox 49"/>
          <p:cNvSpPr txBox="1"/>
          <p:nvPr/>
        </p:nvSpPr>
        <p:spPr>
          <a:xfrm>
            <a:off x="3099835" y="3772801"/>
            <a:ext cx="595036" cy="276999"/>
          </a:xfrm>
          <a:prstGeom prst="rect">
            <a:avLst/>
          </a:prstGeom>
          <a:noFill/>
        </p:spPr>
        <p:txBody>
          <a:bodyPr wrap="none" rtlCol="0">
            <a:spAutoFit/>
          </a:bodyPr>
          <a:lstStyle/>
          <a:p>
            <a:pPr algn="ctr" defTabSz="342900" fontAlgn="base">
              <a:spcBef>
                <a:spcPct val="0"/>
              </a:spcBef>
              <a:spcAft>
                <a:spcPct val="0"/>
              </a:spcAft>
            </a:pPr>
            <a:r>
              <a:rPr lang="en-US" sz="1200" kern="1200" dirty="0">
                <a:latin typeface="Overpass" panose="020B0604020202020204" charset="0"/>
                <a:sym typeface="Gill Sans" charset="0"/>
              </a:rPr>
              <a:t>1990s</a:t>
            </a:r>
          </a:p>
        </p:txBody>
      </p:sp>
      <p:sp>
        <p:nvSpPr>
          <p:cNvPr id="51" name="TextBox 50"/>
          <p:cNvSpPr txBox="1"/>
          <p:nvPr/>
        </p:nvSpPr>
        <p:spPr>
          <a:xfrm>
            <a:off x="3865860" y="3769535"/>
            <a:ext cx="644728" cy="276999"/>
          </a:xfrm>
          <a:prstGeom prst="rect">
            <a:avLst/>
          </a:prstGeom>
          <a:noFill/>
        </p:spPr>
        <p:txBody>
          <a:bodyPr wrap="none" rtlCol="0">
            <a:spAutoFit/>
          </a:bodyPr>
          <a:lstStyle/>
          <a:p>
            <a:pPr algn="ctr" defTabSz="342900" fontAlgn="base">
              <a:spcBef>
                <a:spcPct val="0"/>
              </a:spcBef>
              <a:spcAft>
                <a:spcPct val="0"/>
              </a:spcAft>
            </a:pPr>
            <a:r>
              <a:rPr lang="en-US" sz="1200" kern="1200" dirty="0">
                <a:latin typeface="Overpass" panose="020B0604020202020204" charset="0"/>
                <a:sym typeface="Gill Sans" charset="0"/>
              </a:rPr>
              <a:t>2000s</a:t>
            </a:r>
          </a:p>
        </p:txBody>
      </p:sp>
      <p:sp>
        <p:nvSpPr>
          <p:cNvPr id="52" name="TextBox 51"/>
          <p:cNvSpPr txBox="1"/>
          <p:nvPr/>
        </p:nvSpPr>
        <p:spPr>
          <a:xfrm>
            <a:off x="4674761" y="3769535"/>
            <a:ext cx="604653" cy="276999"/>
          </a:xfrm>
          <a:prstGeom prst="rect">
            <a:avLst/>
          </a:prstGeom>
          <a:noFill/>
        </p:spPr>
        <p:txBody>
          <a:bodyPr wrap="none" rtlCol="0">
            <a:spAutoFit/>
          </a:bodyPr>
          <a:lstStyle/>
          <a:p>
            <a:pPr algn="ctr" defTabSz="342900" fontAlgn="base">
              <a:spcBef>
                <a:spcPct val="0"/>
              </a:spcBef>
              <a:spcAft>
                <a:spcPct val="0"/>
              </a:spcAft>
            </a:pPr>
            <a:r>
              <a:rPr lang="en-US" sz="1200" kern="1200" dirty="0">
                <a:latin typeface="Overpass" panose="020B0604020202020204" charset="0"/>
                <a:sym typeface="Gill Sans" charset="0"/>
              </a:rPr>
              <a:t>2010s</a:t>
            </a:r>
          </a:p>
        </p:txBody>
      </p:sp>
      <p:sp>
        <p:nvSpPr>
          <p:cNvPr id="53" name="TextBox 52"/>
          <p:cNvSpPr txBox="1"/>
          <p:nvPr/>
        </p:nvSpPr>
        <p:spPr>
          <a:xfrm>
            <a:off x="143508" y="4022484"/>
            <a:ext cx="8813740" cy="715581"/>
          </a:xfrm>
          <a:prstGeom prst="rect">
            <a:avLst/>
          </a:prstGeom>
          <a:noFill/>
        </p:spPr>
        <p:txBody>
          <a:bodyPr wrap="square" rtlCol="0">
            <a:spAutoFit/>
          </a:bodyPr>
          <a:lstStyle/>
          <a:p>
            <a:pPr algn="just" defTabSz="342900" fontAlgn="base">
              <a:lnSpc>
                <a:spcPct val="150000"/>
              </a:lnSpc>
              <a:spcBef>
                <a:spcPct val="0"/>
              </a:spcBef>
              <a:spcAft>
                <a:spcPct val="0"/>
              </a:spcAft>
            </a:pPr>
            <a:r>
              <a:rPr lang="en-US" sz="900" b="1" kern="1200" dirty="0">
                <a:latin typeface="Overpass" panose="020B0604020202020204" charset="0"/>
                <a:ea typeface="Arial" charset="0"/>
                <a:cs typeface="Arial" charset="0"/>
                <a:sym typeface="Gill Sans" charset="0"/>
              </a:rPr>
              <a:t>Artificial Intelligence   Systems able to perform tasks that normally require humans.    E.g., If/then logic	</a:t>
            </a:r>
          </a:p>
          <a:p>
            <a:pPr algn="just" defTabSz="342900" fontAlgn="base">
              <a:lnSpc>
                <a:spcPct val="150000"/>
              </a:lnSpc>
              <a:spcBef>
                <a:spcPct val="0"/>
              </a:spcBef>
              <a:spcAft>
                <a:spcPct val="0"/>
              </a:spcAft>
            </a:pPr>
            <a:r>
              <a:rPr lang="en-US" sz="900" b="1" kern="1200" dirty="0">
                <a:latin typeface="Overpass" panose="020B0604020202020204" charset="0"/>
                <a:ea typeface="Arial" charset="0"/>
                <a:cs typeface="Arial" charset="0"/>
                <a:sym typeface="Gill Sans" charset="0"/>
              </a:rPr>
              <a:t>Machine Learning        A subcategory of AI that provides ability to automatically train the system.   E.g., Regression</a:t>
            </a:r>
          </a:p>
          <a:p>
            <a:pPr algn="just" defTabSz="342900" fontAlgn="base">
              <a:lnSpc>
                <a:spcPct val="150000"/>
              </a:lnSpc>
              <a:spcBef>
                <a:spcPct val="0"/>
              </a:spcBef>
              <a:spcAft>
                <a:spcPct val="0"/>
              </a:spcAft>
            </a:pPr>
            <a:r>
              <a:rPr lang="en-US" sz="900" b="1" kern="1200" dirty="0">
                <a:latin typeface="Overpass" panose="020B0604020202020204" charset="0"/>
                <a:ea typeface="Arial" charset="0"/>
                <a:cs typeface="Arial" charset="0"/>
                <a:sym typeface="Gill Sans" charset="0"/>
              </a:rPr>
              <a:t>Deep Learning             MLs with multiple layers that mimic layers of neurons in the brain.   E.g., Deep Neural Networks</a:t>
            </a:r>
          </a:p>
        </p:txBody>
      </p:sp>
      <p:sp>
        <p:nvSpPr>
          <p:cNvPr id="54" name="TextBox 53"/>
          <p:cNvSpPr txBox="1"/>
          <p:nvPr/>
        </p:nvSpPr>
        <p:spPr>
          <a:xfrm>
            <a:off x="305526" y="1123242"/>
            <a:ext cx="2214246" cy="830997"/>
          </a:xfrm>
          <a:prstGeom prst="rect">
            <a:avLst/>
          </a:prstGeom>
          <a:noFill/>
        </p:spPr>
        <p:txBody>
          <a:bodyPr wrap="square" rtlCol="0">
            <a:spAutoFit/>
          </a:bodyPr>
          <a:lstStyle/>
          <a:p>
            <a:pPr algn="ctr" defTabSz="342900" fontAlgn="base">
              <a:spcBef>
                <a:spcPct val="0"/>
              </a:spcBef>
              <a:spcAft>
                <a:spcPct val="0"/>
              </a:spcAft>
            </a:pPr>
            <a:r>
              <a:rPr lang="en-US" sz="1200" kern="1200" dirty="0">
                <a:latin typeface="Overpass" panose="020B0604020202020204" charset="0"/>
                <a:sym typeface="Gill Sans" charset="0"/>
              </a:rPr>
              <a:t>Scripted Chatbots</a:t>
            </a:r>
          </a:p>
          <a:p>
            <a:pPr algn="ctr" defTabSz="342900" fontAlgn="base">
              <a:spcBef>
                <a:spcPct val="0"/>
              </a:spcBef>
              <a:spcAft>
                <a:spcPct val="0"/>
              </a:spcAft>
            </a:pPr>
            <a:endParaRPr lang="en-US" sz="1200" kern="1200" dirty="0">
              <a:latin typeface="Overpass" panose="020B0604020202020204" charset="0"/>
              <a:sym typeface="Gill Sans" charset="0"/>
            </a:endParaRPr>
          </a:p>
          <a:p>
            <a:pPr algn="ctr" defTabSz="342900" fontAlgn="base">
              <a:spcBef>
                <a:spcPct val="0"/>
              </a:spcBef>
              <a:spcAft>
                <a:spcPct val="0"/>
              </a:spcAft>
            </a:pPr>
            <a:r>
              <a:rPr lang="en-US" sz="1200" kern="1200" dirty="0">
                <a:latin typeface="Overpass" panose="020B0604020202020204" charset="0"/>
                <a:sym typeface="Gill Sans" charset="0"/>
              </a:rPr>
              <a:t>Medical Diagnosis Expert Systems</a:t>
            </a:r>
          </a:p>
        </p:txBody>
      </p:sp>
      <p:sp>
        <p:nvSpPr>
          <p:cNvPr id="55" name="TextBox 54"/>
          <p:cNvSpPr txBox="1"/>
          <p:nvPr/>
        </p:nvSpPr>
        <p:spPr>
          <a:xfrm>
            <a:off x="2708793" y="1528287"/>
            <a:ext cx="2187243" cy="1384995"/>
          </a:xfrm>
          <a:prstGeom prst="rect">
            <a:avLst/>
          </a:prstGeom>
          <a:noFill/>
        </p:spPr>
        <p:txBody>
          <a:bodyPr wrap="square" rtlCol="0">
            <a:spAutoFit/>
          </a:bodyPr>
          <a:lstStyle/>
          <a:p>
            <a:pPr algn="ctr" defTabSz="342900" fontAlgn="base">
              <a:spcBef>
                <a:spcPct val="0"/>
              </a:spcBef>
              <a:spcAft>
                <a:spcPct val="0"/>
              </a:spcAft>
            </a:pPr>
            <a:r>
              <a:rPr lang="en-US" sz="1200" kern="1200" dirty="0">
                <a:latin typeface="Overpass" panose="020B0604020202020204" charset="0"/>
                <a:sym typeface="Gill Sans" charset="0"/>
              </a:rPr>
              <a:t>Product Recommendation Engines (Netflix, Amazon, </a:t>
            </a:r>
            <a:r>
              <a:rPr lang="en-US" sz="1200" kern="1200" dirty="0" err="1">
                <a:latin typeface="Overpass" panose="020B0604020202020204" charset="0"/>
                <a:sym typeface="Gill Sans" charset="0"/>
              </a:rPr>
              <a:t>etc</a:t>
            </a:r>
            <a:r>
              <a:rPr lang="en-US" sz="1200" kern="1200" dirty="0">
                <a:latin typeface="Overpass" panose="020B0604020202020204" charset="0"/>
                <a:sym typeface="Gill Sans" charset="0"/>
              </a:rPr>
              <a:t>)</a:t>
            </a:r>
          </a:p>
          <a:p>
            <a:pPr algn="ctr" defTabSz="342900" fontAlgn="base">
              <a:spcBef>
                <a:spcPct val="0"/>
              </a:spcBef>
              <a:spcAft>
                <a:spcPct val="0"/>
              </a:spcAft>
            </a:pPr>
            <a:endParaRPr lang="en-US" sz="1200" kern="1200" dirty="0">
              <a:latin typeface="Overpass" panose="020B0604020202020204" charset="0"/>
              <a:sym typeface="Gill Sans" charset="0"/>
            </a:endParaRPr>
          </a:p>
          <a:p>
            <a:pPr algn="ctr" defTabSz="342900" fontAlgn="base">
              <a:spcBef>
                <a:spcPct val="0"/>
              </a:spcBef>
              <a:spcAft>
                <a:spcPct val="0"/>
              </a:spcAft>
            </a:pPr>
            <a:r>
              <a:rPr lang="en-US" sz="1200" kern="1200" dirty="0">
                <a:latin typeface="Overpass" panose="020B0604020202020204" charset="0"/>
                <a:sym typeface="Gill Sans" charset="0"/>
              </a:rPr>
              <a:t>Spam Filtering</a:t>
            </a:r>
          </a:p>
          <a:p>
            <a:pPr algn="ctr" defTabSz="342900" fontAlgn="base">
              <a:spcBef>
                <a:spcPct val="0"/>
              </a:spcBef>
              <a:spcAft>
                <a:spcPct val="0"/>
              </a:spcAft>
            </a:pPr>
            <a:endParaRPr lang="en-US" sz="1200" kern="1200" dirty="0">
              <a:latin typeface="Overpass" panose="020B0604020202020204" charset="0"/>
              <a:sym typeface="Gill Sans" charset="0"/>
            </a:endParaRPr>
          </a:p>
          <a:p>
            <a:pPr algn="ctr" defTabSz="342900" fontAlgn="base">
              <a:spcBef>
                <a:spcPct val="0"/>
              </a:spcBef>
              <a:spcAft>
                <a:spcPct val="0"/>
              </a:spcAft>
            </a:pPr>
            <a:r>
              <a:rPr lang="en-US" sz="1200" kern="1200" dirty="0">
                <a:latin typeface="Overpass" panose="020B0604020202020204" charset="0"/>
                <a:sym typeface="Gill Sans" charset="0"/>
              </a:rPr>
              <a:t>Adaptive Pricing Systems</a:t>
            </a:r>
          </a:p>
        </p:txBody>
      </p:sp>
      <p:sp>
        <p:nvSpPr>
          <p:cNvPr id="56" name="TextBox 55"/>
          <p:cNvSpPr txBox="1"/>
          <p:nvPr/>
        </p:nvSpPr>
        <p:spPr>
          <a:xfrm>
            <a:off x="5112060" y="1960335"/>
            <a:ext cx="3753417" cy="1015663"/>
          </a:xfrm>
          <a:prstGeom prst="rect">
            <a:avLst/>
          </a:prstGeom>
          <a:noFill/>
        </p:spPr>
        <p:txBody>
          <a:bodyPr wrap="square" rtlCol="0">
            <a:spAutoFit/>
          </a:bodyPr>
          <a:lstStyle/>
          <a:p>
            <a:pPr algn="ctr" defTabSz="342900" fontAlgn="base">
              <a:spcBef>
                <a:spcPct val="0"/>
              </a:spcBef>
              <a:spcAft>
                <a:spcPct val="0"/>
              </a:spcAft>
            </a:pPr>
            <a:r>
              <a:rPr lang="en-US" sz="1200" kern="1200" dirty="0">
                <a:latin typeface="Overpass" panose="020B0604020202020204" charset="0"/>
                <a:sym typeface="Gill Sans" charset="0"/>
              </a:rPr>
              <a:t>Image Recognition</a:t>
            </a:r>
          </a:p>
          <a:p>
            <a:pPr algn="ctr" defTabSz="342900" fontAlgn="base">
              <a:spcBef>
                <a:spcPct val="0"/>
              </a:spcBef>
              <a:spcAft>
                <a:spcPct val="0"/>
              </a:spcAft>
            </a:pPr>
            <a:endParaRPr lang="en-US" sz="1200" kern="1200" dirty="0">
              <a:latin typeface="Overpass" panose="020B0604020202020204" charset="0"/>
              <a:sym typeface="Gill Sans" charset="0"/>
            </a:endParaRPr>
          </a:p>
          <a:p>
            <a:pPr algn="ctr" defTabSz="342900" fontAlgn="base">
              <a:spcBef>
                <a:spcPct val="0"/>
              </a:spcBef>
              <a:spcAft>
                <a:spcPct val="0"/>
              </a:spcAft>
            </a:pPr>
            <a:r>
              <a:rPr lang="en-US" sz="1200" kern="1200" dirty="0">
                <a:latin typeface="Overpass" panose="020B0604020202020204" charset="0"/>
                <a:sym typeface="Gill Sans" charset="0"/>
              </a:rPr>
              <a:t>Self-Driving Cars</a:t>
            </a:r>
          </a:p>
          <a:p>
            <a:pPr algn="ctr" defTabSz="342900" fontAlgn="base">
              <a:spcBef>
                <a:spcPct val="0"/>
              </a:spcBef>
              <a:spcAft>
                <a:spcPct val="0"/>
              </a:spcAft>
            </a:pPr>
            <a:endParaRPr lang="en-US" sz="1200" kern="1200" dirty="0">
              <a:latin typeface="Overpass" panose="020B0604020202020204" charset="0"/>
              <a:sym typeface="Gill Sans" charset="0"/>
            </a:endParaRPr>
          </a:p>
          <a:p>
            <a:pPr algn="ctr" defTabSz="342900" fontAlgn="base">
              <a:spcBef>
                <a:spcPct val="0"/>
              </a:spcBef>
              <a:spcAft>
                <a:spcPct val="0"/>
              </a:spcAft>
            </a:pPr>
            <a:r>
              <a:rPr lang="en-US" sz="1200" kern="1200" dirty="0">
                <a:latin typeface="Overpass" panose="020B0604020202020204" charset="0"/>
                <a:sym typeface="Gill Sans" charset="0"/>
              </a:rPr>
              <a:t>Siri / Alexa / Google Home / Cortana</a:t>
            </a:r>
          </a:p>
        </p:txBody>
      </p:sp>
    </p:spTree>
    <p:extLst>
      <p:ext uri="{BB962C8B-B14F-4D97-AF65-F5344CB8AC3E}">
        <p14:creationId xmlns:p14="http://schemas.microsoft.com/office/powerpoint/2010/main" val="896885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6"/>
        <p:cNvGrpSpPr/>
        <p:nvPr/>
      </p:nvGrpSpPr>
      <p:grpSpPr>
        <a:xfrm>
          <a:off x="0" y="0"/>
          <a:ext cx="0" cy="0"/>
          <a:chOff x="0" y="0"/>
          <a:chExt cx="0" cy="0"/>
        </a:xfrm>
      </p:grpSpPr>
      <p:sp>
        <p:nvSpPr>
          <p:cNvPr id="57" name="Shape 57"/>
          <p:cNvSpPr txBox="1"/>
          <p:nvPr/>
        </p:nvSpPr>
        <p:spPr>
          <a:xfrm>
            <a:off x="428899" y="0"/>
            <a:ext cx="8601889" cy="1063200"/>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2800" i="0" u="none" strike="noStrike" kern="0" cap="none" spc="0" normalizeH="0" baseline="0" noProof="0" dirty="0">
                <a:ln>
                  <a:noFill/>
                </a:ln>
                <a:solidFill>
                  <a:srgbClr val="000000"/>
                </a:solidFill>
                <a:effectLst/>
                <a:uLnTx/>
                <a:uFillTx/>
                <a:latin typeface="Overpass" panose="020B0604020202020204" charset="0"/>
                <a:ea typeface="Overpass"/>
                <a:cs typeface="Overpass"/>
                <a:sym typeface="Overpass"/>
              </a:rPr>
              <a:t>There are two major classes of Machine Learning</a:t>
            </a:r>
            <a:endParaRPr kumimoji="0" sz="2800" i="0" u="none" strike="noStrike" kern="0" cap="none" spc="0" normalizeH="0" baseline="0" noProof="0" dirty="0">
              <a:ln>
                <a:noFill/>
              </a:ln>
              <a:solidFill>
                <a:srgbClr val="000000"/>
              </a:solidFill>
              <a:effectLst/>
              <a:uLnTx/>
              <a:uFillTx/>
              <a:latin typeface="Overpass" panose="020B0604020202020204" charset="0"/>
              <a:ea typeface="Overpass"/>
              <a:cs typeface="Overpass"/>
              <a:sym typeface="Overpass"/>
            </a:endParaRPr>
          </a:p>
        </p:txBody>
      </p:sp>
      <p:sp>
        <p:nvSpPr>
          <p:cNvPr id="21" name="TextBox 20"/>
          <p:cNvSpPr txBox="1"/>
          <p:nvPr/>
        </p:nvSpPr>
        <p:spPr>
          <a:xfrm>
            <a:off x="806977" y="3941015"/>
            <a:ext cx="3326552" cy="738664"/>
          </a:xfrm>
          <a:prstGeom prst="rect">
            <a:avLst/>
          </a:prstGeom>
          <a:noFill/>
        </p:spPr>
        <p:txBody>
          <a:bodyPr wrap="none" rtlCol="0">
            <a:spAutoFit/>
          </a:bodyPr>
          <a:lstStyle/>
          <a:p>
            <a:pPr algn="ctr" defTabSz="342900" fontAlgn="base">
              <a:spcBef>
                <a:spcPct val="0"/>
              </a:spcBef>
              <a:spcAft>
                <a:spcPct val="0"/>
              </a:spcAft>
            </a:pPr>
            <a:r>
              <a:rPr lang="en-US" u="sng" kern="1200" dirty="0">
                <a:latin typeface="Overpass" panose="020B0604020202020204" charset="0"/>
                <a:sym typeface="Gill Sans" charset="0"/>
              </a:rPr>
              <a:t>Supervised</a:t>
            </a:r>
          </a:p>
          <a:p>
            <a:pPr algn="ctr" defTabSz="342900" fontAlgn="base">
              <a:spcBef>
                <a:spcPct val="0"/>
              </a:spcBef>
              <a:spcAft>
                <a:spcPct val="0"/>
              </a:spcAft>
            </a:pPr>
            <a:r>
              <a:rPr lang="en-US" kern="1200" dirty="0">
                <a:latin typeface="Overpass" panose="020B0604020202020204" charset="0"/>
                <a:sym typeface="Gill Sans" charset="0"/>
              </a:rPr>
              <a:t>A human labels the data used</a:t>
            </a:r>
          </a:p>
          <a:p>
            <a:pPr algn="ctr" defTabSz="342900" fontAlgn="base">
              <a:spcBef>
                <a:spcPct val="0"/>
              </a:spcBef>
              <a:spcAft>
                <a:spcPct val="0"/>
              </a:spcAft>
            </a:pPr>
            <a:r>
              <a:rPr lang="en-US" kern="1200" dirty="0">
                <a:latin typeface="Overpass" panose="020B0604020202020204" charset="0"/>
                <a:sym typeface="Gill Sans" charset="0"/>
              </a:rPr>
              <a:t>Labor intensive, but more interpretable</a:t>
            </a:r>
          </a:p>
        </p:txBody>
      </p:sp>
      <p:sp>
        <p:nvSpPr>
          <p:cNvPr id="22" name="TextBox 21"/>
          <p:cNvSpPr txBox="1"/>
          <p:nvPr/>
        </p:nvSpPr>
        <p:spPr>
          <a:xfrm>
            <a:off x="5374165" y="3941433"/>
            <a:ext cx="3110146" cy="738664"/>
          </a:xfrm>
          <a:prstGeom prst="rect">
            <a:avLst/>
          </a:prstGeom>
          <a:noFill/>
        </p:spPr>
        <p:txBody>
          <a:bodyPr wrap="none" rtlCol="0">
            <a:spAutoFit/>
          </a:bodyPr>
          <a:lstStyle/>
          <a:p>
            <a:pPr algn="ctr" defTabSz="342900" fontAlgn="base">
              <a:spcBef>
                <a:spcPct val="0"/>
              </a:spcBef>
              <a:spcAft>
                <a:spcPct val="0"/>
              </a:spcAft>
            </a:pPr>
            <a:r>
              <a:rPr lang="en-US" u="sng" kern="1200" dirty="0">
                <a:latin typeface="Overpass" panose="020B0604020202020204" charset="0"/>
                <a:sym typeface="Gill Sans" charset="0"/>
              </a:rPr>
              <a:t>Unsupervised</a:t>
            </a:r>
          </a:p>
          <a:p>
            <a:pPr algn="ctr" defTabSz="342900" fontAlgn="base">
              <a:spcBef>
                <a:spcPct val="0"/>
              </a:spcBef>
              <a:spcAft>
                <a:spcPct val="0"/>
              </a:spcAft>
            </a:pPr>
            <a:r>
              <a:rPr lang="en-US" kern="1200" dirty="0">
                <a:latin typeface="Overpass" panose="020B0604020202020204" charset="0"/>
                <a:sym typeface="Gill Sans" charset="0"/>
              </a:rPr>
              <a:t>An algorithm discovers relationships</a:t>
            </a:r>
          </a:p>
          <a:p>
            <a:pPr algn="ctr" defTabSz="342900" fontAlgn="base">
              <a:spcBef>
                <a:spcPct val="0"/>
              </a:spcBef>
              <a:spcAft>
                <a:spcPct val="0"/>
              </a:spcAft>
            </a:pPr>
            <a:r>
              <a:rPr lang="en-US" kern="1200" dirty="0">
                <a:latin typeface="Overpass" panose="020B0604020202020204" charset="0"/>
                <a:sym typeface="Gill Sans" charset="0"/>
              </a:rPr>
              <a:t>Easier, but less interpretable</a:t>
            </a:r>
          </a:p>
        </p:txBody>
      </p:sp>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90087" y="1939773"/>
            <a:ext cx="1255449" cy="1255449"/>
          </a:xfrm>
          <a:prstGeom prst="rect">
            <a:avLst/>
          </a:prstGeom>
        </p:spPr>
      </p:pic>
      <p:pic>
        <p:nvPicPr>
          <p:cNvPr id="24" name="Picture 23"/>
          <p:cNvPicPr>
            <a:picLocks noChangeAspect="1"/>
          </p:cNvPicPr>
          <p:nvPr/>
        </p:nvPicPr>
        <p:blipFill>
          <a:blip r:embed="rId5"/>
          <a:stretch>
            <a:fillRect/>
          </a:stretch>
        </p:blipFill>
        <p:spPr>
          <a:xfrm>
            <a:off x="6229147" y="2070235"/>
            <a:ext cx="1400175" cy="995363"/>
          </a:xfrm>
          <a:prstGeom prst="rect">
            <a:avLst/>
          </a:prstGeom>
        </p:spPr>
      </p:pic>
      <p:pic>
        <p:nvPicPr>
          <p:cNvPr id="25" name="Picture 24"/>
          <p:cNvPicPr>
            <a:picLocks noChangeAspect="1"/>
          </p:cNvPicPr>
          <p:nvPr/>
        </p:nvPicPr>
        <p:blipFill>
          <a:blip r:embed="rId6"/>
          <a:stretch>
            <a:fillRect/>
          </a:stretch>
        </p:blipFill>
        <p:spPr>
          <a:xfrm>
            <a:off x="5621534" y="1482066"/>
            <a:ext cx="485775" cy="604838"/>
          </a:xfrm>
          <a:prstGeom prst="rect">
            <a:avLst/>
          </a:prstGeom>
        </p:spPr>
      </p:pic>
      <p:pic>
        <p:nvPicPr>
          <p:cNvPr id="26" name="Picture 25"/>
          <p:cNvPicPr>
            <a:picLocks noChangeAspect="1"/>
          </p:cNvPicPr>
          <p:nvPr/>
        </p:nvPicPr>
        <p:blipFill>
          <a:blip r:embed="rId6"/>
          <a:stretch>
            <a:fillRect/>
          </a:stretch>
        </p:blipFill>
        <p:spPr>
          <a:xfrm>
            <a:off x="5205194" y="2258842"/>
            <a:ext cx="485775" cy="604838"/>
          </a:xfrm>
          <a:prstGeom prst="rect">
            <a:avLst/>
          </a:prstGeom>
        </p:spPr>
      </p:pic>
      <p:pic>
        <p:nvPicPr>
          <p:cNvPr id="27" name="Picture 26"/>
          <p:cNvPicPr>
            <a:picLocks noChangeAspect="1"/>
          </p:cNvPicPr>
          <p:nvPr/>
        </p:nvPicPr>
        <p:blipFill>
          <a:blip r:embed="rId6"/>
          <a:stretch>
            <a:fillRect/>
          </a:stretch>
        </p:blipFill>
        <p:spPr>
          <a:xfrm>
            <a:off x="1304312" y="3195222"/>
            <a:ext cx="485775" cy="604838"/>
          </a:xfrm>
          <a:prstGeom prst="rect">
            <a:avLst/>
          </a:prstGeom>
        </p:spPr>
      </p:pic>
      <p:pic>
        <p:nvPicPr>
          <p:cNvPr id="28" name="Picture 27"/>
          <p:cNvPicPr>
            <a:picLocks noChangeAspect="1"/>
          </p:cNvPicPr>
          <p:nvPr/>
        </p:nvPicPr>
        <p:blipFill>
          <a:blip r:embed="rId6"/>
          <a:stretch>
            <a:fillRect/>
          </a:stretch>
        </p:blipFill>
        <p:spPr>
          <a:xfrm>
            <a:off x="913235" y="2258423"/>
            <a:ext cx="485775" cy="604838"/>
          </a:xfrm>
          <a:prstGeom prst="rect">
            <a:avLst/>
          </a:prstGeom>
        </p:spPr>
      </p:pic>
      <p:pic>
        <p:nvPicPr>
          <p:cNvPr id="29" name="Picture 28"/>
          <p:cNvPicPr>
            <a:picLocks noChangeAspect="1"/>
          </p:cNvPicPr>
          <p:nvPr/>
        </p:nvPicPr>
        <p:blipFill>
          <a:blip r:embed="rId6"/>
          <a:stretch>
            <a:fillRect/>
          </a:stretch>
        </p:blipFill>
        <p:spPr>
          <a:xfrm>
            <a:off x="3340826" y="2258423"/>
            <a:ext cx="485775" cy="604838"/>
          </a:xfrm>
          <a:prstGeom prst="rect">
            <a:avLst/>
          </a:prstGeom>
        </p:spPr>
      </p:pic>
      <p:pic>
        <p:nvPicPr>
          <p:cNvPr id="30" name="Picture 29"/>
          <p:cNvPicPr>
            <a:picLocks noChangeAspect="1"/>
          </p:cNvPicPr>
          <p:nvPr/>
        </p:nvPicPr>
        <p:blipFill>
          <a:blip r:embed="rId6"/>
          <a:stretch>
            <a:fillRect/>
          </a:stretch>
        </p:blipFill>
        <p:spPr>
          <a:xfrm>
            <a:off x="3045536" y="1481647"/>
            <a:ext cx="485775" cy="604838"/>
          </a:xfrm>
          <a:prstGeom prst="rect">
            <a:avLst/>
          </a:prstGeom>
        </p:spPr>
      </p:pic>
      <p:pic>
        <p:nvPicPr>
          <p:cNvPr id="31" name="Picture 30"/>
          <p:cNvPicPr>
            <a:picLocks noChangeAspect="1"/>
          </p:cNvPicPr>
          <p:nvPr/>
        </p:nvPicPr>
        <p:blipFill>
          <a:blip r:embed="rId6"/>
          <a:stretch>
            <a:fillRect/>
          </a:stretch>
        </p:blipFill>
        <p:spPr>
          <a:xfrm>
            <a:off x="3045536" y="3195222"/>
            <a:ext cx="485775" cy="604838"/>
          </a:xfrm>
          <a:prstGeom prst="rect">
            <a:avLst/>
          </a:prstGeom>
        </p:spPr>
      </p:pic>
      <p:pic>
        <p:nvPicPr>
          <p:cNvPr id="32" name="Picture 31"/>
          <p:cNvPicPr>
            <a:picLocks noChangeAspect="1"/>
          </p:cNvPicPr>
          <p:nvPr/>
        </p:nvPicPr>
        <p:blipFill>
          <a:blip r:embed="rId6"/>
          <a:stretch>
            <a:fillRect/>
          </a:stretch>
        </p:blipFill>
        <p:spPr>
          <a:xfrm>
            <a:off x="1358643" y="1464979"/>
            <a:ext cx="485775" cy="604838"/>
          </a:xfrm>
          <a:prstGeom prst="rect">
            <a:avLst/>
          </a:prstGeom>
        </p:spPr>
      </p:pic>
      <p:pic>
        <p:nvPicPr>
          <p:cNvPr id="33" name="Picture 32"/>
          <p:cNvPicPr>
            <a:picLocks noChangeAspect="1"/>
          </p:cNvPicPr>
          <p:nvPr/>
        </p:nvPicPr>
        <p:blipFill>
          <a:blip r:embed="rId6"/>
          <a:stretch>
            <a:fillRect/>
          </a:stretch>
        </p:blipFill>
        <p:spPr>
          <a:xfrm>
            <a:off x="5621534" y="3150861"/>
            <a:ext cx="485775" cy="604838"/>
          </a:xfrm>
          <a:prstGeom prst="rect">
            <a:avLst/>
          </a:prstGeom>
        </p:spPr>
      </p:pic>
      <p:pic>
        <p:nvPicPr>
          <p:cNvPr id="34" name="Picture 33"/>
          <p:cNvPicPr>
            <a:picLocks noChangeAspect="1"/>
          </p:cNvPicPr>
          <p:nvPr/>
        </p:nvPicPr>
        <p:blipFill>
          <a:blip r:embed="rId6"/>
          <a:stretch>
            <a:fillRect/>
          </a:stretch>
        </p:blipFill>
        <p:spPr>
          <a:xfrm>
            <a:off x="7629322" y="1465397"/>
            <a:ext cx="485775" cy="604838"/>
          </a:xfrm>
          <a:prstGeom prst="rect">
            <a:avLst/>
          </a:prstGeom>
        </p:spPr>
      </p:pic>
      <p:pic>
        <p:nvPicPr>
          <p:cNvPr id="35" name="Picture 34"/>
          <p:cNvPicPr>
            <a:picLocks noChangeAspect="1"/>
          </p:cNvPicPr>
          <p:nvPr/>
        </p:nvPicPr>
        <p:blipFill>
          <a:blip r:embed="rId6"/>
          <a:stretch>
            <a:fillRect/>
          </a:stretch>
        </p:blipFill>
        <p:spPr>
          <a:xfrm>
            <a:off x="7882179" y="2258842"/>
            <a:ext cx="485775" cy="604838"/>
          </a:xfrm>
          <a:prstGeom prst="rect">
            <a:avLst/>
          </a:prstGeom>
        </p:spPr>
      </p:pic>
      <p:pic>
        <p:nvPicPr>
          <p:cNvPr id="36" name="Picture 35"/>
          <p:cNvPicPr>
            <a:picLocks noChangeAspect="1"/>
          </p:cNvPicPr>
          <p:nvPr/>
        </p:nvPicPr>
        <p:blipFill>
          <a:blip r:embed="rId6"/>
          <a:stretch>
            <a:fillRect/>
          </a:stretch>
        </p:blipFill>
        <p:spPr>
          <a:xfrm>
            <a:off x="7629322" y="3138534"/>
            <a:ext cx="485775" cy="604838"/>
          </a:xfrm>
          <a:prstGeom prst="rect">
            <a:avLst/>
          </a:prstGeom>
        </p:spPr>
      </p:pic>
    </p:spTree>
    <p:extLst>
      <p:ext uri="{BB962C8B-B14F-4D97-AF65-F5344CB8AC3E}">
        <p14:creationId xmlns:p14="http://schemas.microsoft.com/office/powerpoint/2010/main" val="8693281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
        <p:cNvGrpSpPr/>
        <p:nvPr/>
      </p:nvGrpSpPr>
      <p:grpSpPr>
        <a:xfrm>
          <a:off x="0" y="0"/>
          <a:ext cx="0" cy="0"/>
          <a:chOff x="0" y="0"/>
          <a:chExt cx="0" cy="0"/>
        </a:xfrm>
      </p:grpSpPr>
      <p:sp>
        <p:nvSpPr>
          <p:cNvPr id="81" name="Shape 81"/>
          <p:cNvSpPr txBox="1"/>
          <p:nvPr/>
        </p:nvSpPr>
        <p:spPr>
          <a:xfrm>
            <a:off x="428900" y="0"/>
            <a:ext cx="8715100" cy="1063200"/>
          </a:xfrm>
          <a:prstGeom prst="rect">
            <a:avLst/>
          </a:prstGeom>
          <a:noFill/>
          <a:ln>
            <a:noFill/>
          </a:ln>
        </p:spPr>
        <p:txBody>
          <a:bodyPr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Overpass" panose="020B0604020202020204" charset="0"/>
                <a:cs typeface="Arial"/>
                <a:sym typeface="Arial"/>
              </a:rPr>
              <a:t>H20 Overview</a:t>
            </a:r>
          </a:p>
        </p:txBody>
      </p:sp>
      <p:sp>
        <p:nvSpPr>
          <p:cNvPr id="83" name="Shape 83"/>
          <p:cNvSpPr txBox="1"/>
          <p:nvPr/>
        </p:nvSpPr>
        <p:spPr>
          <a:xfrm>
            <a:off x="428900" y="1225330"/>
            <a:ext cx="4895575" cy="2644800"/>
          </a:xfrm>
          <a:prstGeom prst="rect">
            <a:avLst/>
          </a:prstGeom>
          <a:noFill/>
          <a:ln>
            <a:noFill/>
          </a:ln>
        </p:spPr>
        <p:txBody>
          <a:bodyPr lIns="91425" tIns="91425" rIns="91425" bIns="91425" anchor="t" anchorCtr="0">
            <a:noAutofit/>
          </a:bodyPr>
          <a:lstStyle/>
          <a:p>
            <a:pPr marL="457200" marR="0" lvl="0" indent="-292100" algn="l" defTabSz="914400" rtl="0" eaLnBrk="1" fontAlgn="auto" latinLnBrk="0" hangingPunct="1">
              <a:lnSpc>
                <a:spcPct val="115000"/>
              </a:lnSpc>
              <a:spcBef>
                <a:spcPts val="600"/>
              </a:spcBef>
              <a:spcAft>
                <a:spcPts val="0"/>
              </a:spcAft>
              <a:buClr>
                <a:srgbClr val="000000"/>
              </a:buClr>
              <a:buSzTx/>
              <a:buFont typeface="Overpass"/>
              <a:buChar char="●"/>
              <a:tabLst/>
              <a:defRPr/>
            </a:pPr>
            <a:r>
              <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rPr>
              <a:t>Open source (Apache license) in-memory big data machine learning platform</a:t>
            </a:r>
          </a:p>
          <a:p>
            <a:pPr marL="457200" marR="0" lvl="0" indent="-292100" algn="l" defTabSz="914400" rtl="0" eaLnBrk="1" fontAlgn="auto" latinLnBrk="0" hangingPunct="1">
              <a:lnSpc>
                <a:spcPct val="115000"/>
              </a:lnSpc>
              <a:spcBef>
                <a:spcPts val="600"/>
              </a:spcBef>
              <a:spcAft>
                <a:spcPts val="0"/>
              </a:spcAft>
              <a:buClr>
                <a:srgbClr val="000000"/>
              </a:buClr>
              <a:buSzTx/>
              <a:buFont typeface="Overpass"/>
              <a:buChar char="●"/>
              <a:tabLst/>
              <a:defRPr/>
            </a:pPr>
            <a:r>
              <a:rPr lang="en-US" dirty="0">
                <a:latin typeface="Overpass" panose="020B0604020202020204" charset="0"/>
              </a:rPr>
              <a:t>Created in 2011 and is written in Java, Python and R</a:t>
            </a:r>
            <a:endPar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endParaRPr>
          </a:p>
          <a:p>
            <a:pPr marL="457200" marR="0" lvl="0" indent="-292100" algn="l" defTabSz="914400" rtl="0" eaLnBrk="1" fontAlgn="auto" latinLnBrk="0" hangingPunct="1">
              <a:lnSpc>
                <a:spcPct val="115000"/>
              </a:lnSpc>
              <a:spcBef>
                <a:spcPts val="600"/>
              </a:spcBef>
              <a:spcAft>
                <a:spcPts val="0"/>
              </a:spcAft>
              <a:buClr>
                <a:srgbClr val="000000"/>
              </a:buClr>
              <a:buSzTx/>
              <a:buFont typeface="Overpass"/>
              <a:buChar char="●"/>
              <a:tabLst/>
              <a:defRPr/>
            </a:pPr>
            <a:r>
              <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rPr>
              <a:t>Can</a:t>
            </a:r>
            <a:r>
              <a:rPr kumimoji="0" lang="en-US" sz="1400" b="0" i="0" u="none" strike="noStrike" kern="0" cap="none" spc="0" normalizeH="0" noProof="0" dirty="0">
                <a:ln>
                  <a:noFill/>
                </a:ln>
                <a:solidFill>
                  <a:srgbClr val="000000"/>
                </a:solidFill>
                <a:effectLst/>
                <a:uLnTx/>
                <a:uFillTx/>
                <a:latin typeface="Overpass" panose="020B0604020202020204" charset="0"/>
                <a:cs typeface="Arial"/>
                <a:sym typeface="Arial"/>
              </a:rPr>
              <a:t> be used with </a:t>
            </a:r>
            <a:r>
              <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rPr>
              <a:t>Python, R, H20</a:t>
            </a:r>
            <a:r>
              <a:rPr kumimoji="0" lang="en-US" sz="1400" b="0" i="0" u="none" strike="noStrike" kern="0" cap="none" spc="0" normalizeH="0" noProof="0" dirty="0">
                <a:ln>
                  <a:noFill/>
                </a:ln>
                <a:solidFill>
                  <a:srgbClr val="000000"/>
                </a:solidFill>
                <a:effectLst/>
                <a:uLnTx/>
                <a:uFillTx/>
                <a:latin typeface="Overpass" panose="020B0604020202020204" charset="0"/>
                <a:cs typeface="Arial"/>
                <a:sym typeface="Arial"/>
              </a:rPr>
              <a:t> </a:t>
            </a:r>
            <a:r>
              <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rPr>
              <a:t>Flow, Scala, Tableau, </a:t>
            </a:r>
            <a:r>
              <a:rPr kumimoji="0" lang="en-US" sz="1400" b="0" i="0" u="none" strike="noStrike" kern="0" cap="none" spc="0" normalizeH="0" baseline="0" noProof="0" dirty="0" err="1">
                <a:ln>
                  <a:noFill/>
                </a:ln>
                <a:solidFill>
                  <a:srgbClr val="000000"/>
                </a:solidFill>
                <a:effectLst/>
                <a:uLnTx/>
                <a:uFillTx/>
                <a:latin typeface="Overpass" panose="020B0604020202020204" charset="0"/>
                <a:cs typeface="Arial"/>
                <a:sym typeface="Arial"/>
              </a:rPr>
              <a:t>Sp</a:t>
            </a:r>
            <a:r>
              <a:rPr lang="en-US" dirty="0" err="1">
                <a:latin typeface="Overpass" panose="020B0604020202020204" charset="0"/>
              </a:rPr>
              <a:t>otfire</a:t>
            </a:r>
            <a:endPar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endParaRPr>
          </a:p>
          <a:p>
            <a:pPr marL="457200" indent="-292100">
              <a:lnSpc>
                <a:spcPct val="115000"/>
              </a:lnSpc>
              <a:spcBef>
                <a:spcPts val="600"/>
              </a:spcBef>
              <a:buClr>
                <a:srgbClr val="000000"/>
              </a:buClr>
              <a:buFont typeface="Overpass"/>
              <a:buChar char="●"/>
              <a:defRPr/>
            </a:pPr>
            <a:r>
              <a:rPr lang="en-US" dirty="0">
                <a:latin typeface="Overpass" panose="020B0604020202020204" charset="0"/>
              </a:rPr>
              <a:t>Uses parallelized and distributed algorithms like GLM, Random Forest, GBM, PCA, deep learning neural networks</a:t>
            </a:r>
          </a:p>
          <a:p>
            <a:pPr marL="457200" indent="-292100">
              <a:lnSpc>
                <a:spcPct val="115000"/>
              </a:lnSpc>
              <a:spcBef>
                <a:spcPts val="600"/>
              </a:spcBef>
              <a:buClr>
                <a:srgbClr val="000000"/>
              </a:buClr>
              <a:buFont typeface="Overpass"/>
              <a:buChar char="●"/>
              <a:defRPr/>
            </a:pPr>
            <a:r>
              <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rPr>
              <a:t>Also supports supervised and u</a:t>
            </a:r>
            <a:r>
              <a:rPr kumimoji="0" lang="en-US" sz="1400" b="0" i="0" u="none" strike="noStrike" kern="0" cap="none" spc="0" normalizeH="0" noProof="0" dirty="0">
                <a:ln>
                  <a:noFill/>
                </a:ln>
                <a:solidFill>
                  <a:srgbClr val="000000"/>
                </a:solidFill>
                <a:effectLst/>
                <a:uLnTx/>
                <a:uFillTx/>
                <a:latin typeface="Overpass" panose="020B0604020202020204" charset="0"/>
                <a:cs typeface="Arial"/>
                <a:sym typeface="Arial"/>
              </a:rPr>
              <a:t>nsupervised learning</a:t>
            </a:r>
            <a:endPar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endParaRPr>
          </a:p>
          <a:p>
            <a:pPr marL="457200" lvl="0" indent="-292100">
              <a:lnSpc>
                <a:spcPct val="115000"/>
              </a:lnSpc>
              <a:spcBef>
                <a:spcPts val="600"/>
              </a:spcBef>
              <a:buClr>
                <a:srgbClr val="000000"/>
              </a:buClr>
              <a:buFont typeface="Overpass"/>
              <a:buChar char="●"/>
              <a:defRPr/>
            </a:pPr>
            <a:r>
              <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rPr>
              <a:t>Deploy model as a</a:t>
            </a:r>
            <a:r>
              <a:rPr kumimoji="0" lang="en-US" sz="1400" b="0" i="0" u="none" strike="noStrike" kern="0" cap="none" spc="0" normalizeH="0" noProof="0" dirty="0">
                <a:ln>
                  <a:noFill/>
                </a:ln>
                <a:solidFill>
                  <a:srgbClr val="000000"/>
                </a:solidFill>
                <a:effectLst/>
                <a:uLnTx/>
                <a:uFillTx/>
                <a:latin typeface="Overpass" panose="020B0604020202020204" charset="0"/>
                <a:cs typeface="Arial"/>
                <a:sym typeface="Arial"/>
              </a:rPr>
              <a:t> </a:t>
            </a:r>
            <a:r>
              <a:rPr kumimoji="0" lang="en-US" sz="1400" b="0" i="0" u="none" strike="noStrike" kern="0" cap="none" spc="0" normalizeH="0" noProof="0" dirty="0">
                <a:ln>
                  <a:noFill/>
                </a:ln>
                <a:solidFill>
                  <a:srgbClr val="000000"/>
                </a:solidFill>
                <a:effectLst/>
                <a:uLnTx/>
                <a:uFillTx/>
                <a:latin typeface="Overpass" panose="020B0604020202020204" charset="0"/>
                <a:sym typeface="Arial"/>
              </a:rPr>
              <a:t>Java POJO or MOJO (</a:t>
            </a:r>
            <a:r>
              <a:rPr lang="en-US" dirty="0">
                <a:latin typeface="Overpass" panose="020B0604020202020204" charset="0"/>
              </a:rPr>
              <a:t>Model </a:t>
            </a:r>
            <a:r>
              <a:rPr lang="en-US" dirty="0" err="1">
                <a:latin typeface="Overpass" panose="020B0604020202020204" charset="0"/>
              </a:rPr>
              <a:t>ObJect</a:t>
            </a:r>
            <a:r>
              <a:rPr lang="en-US" dirty="0">
                <a:latin typeface="Overpass" panose="020B0604020202020204" charset="0"/>
              </a:rPr>
              <a:t>, Optimized)</a:t>
            </a:r>
            <a:endParaRPr kumimoji="0" lang="en-US" sz="1400" b="0" i="0" u="none" strike="noStrike" kern="0" cap="none" spc="0" normalizeH="0" baseline="0" noProof="0" dirty="0">
              <a:ln>
                <a:noFill/>
              </a:ln>
              <a:solidFill>
                <a:srgbClr val="000000"/>
              </a:solidFill>
              <a:effectLst/>
              <a:uLnTx/>
              <a:uFillTx/>
              <a:latin typeface="Overpass" panose="020B0604020202020204" charset="0"/>
              <a:sym typeface="Arial"/>
            </a:endParaRPr>
          </a:p>
        </p:txBody>
      </p:sp>
      <p:pic>
        <p:nvPicPr>
          <p:cNvPr id="1026" name="Picture 2" descr="https://www.h2o.ai/wp-content/uploads/2017/11/h2o-architecture-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4474" y="1225330"/>
            <a:ext cx="3740801" cy="212747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286803" y="3352800"/>
            <a:ext cx="2147147" cy="184666"/>
          </a:xfrm>
          <a:prstGeom prst="rect">
            <a:avLst/>
          </a:prstGeom>
          <a:noFill/>
        </p:spPr>
        <p:txBody>
          <a:bodyPr wrap="square" rtlCol="0">
            <a:spAutoFit/>
          </a:bodyPr>
          <a:lstStyle/>
          <a:p>
            <a:r>
              <a:rPr lang="en-US" sz="600" dirty="0"/>
              <a:t>Image from https://www.h2o.ai/h2o/</a:t>
            </a:r>
          </a:p>
        </p:txBody>
      </p:sp>
    </p:spTree>
    <p:extLst>
      <p:ext uri="{BB962C8B-B14F-4D97-AF65-F5344CB8AC3E}">
        <p14:creationId xmlns:p14="http://schemas.microsoft.com/office/powerpoint/2010/main" val="3033871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
        <p:cNvGrpSpPr/>
        <p:nvPr/>
      </p:nvGrpSpPr>
      <p:grpSpPr>
        <a:xfrm>
          <a:off x="0" y="0"/>
          <a:ext cx="0" cy="0"/>
          <a:chOff x="0" y="0"/>
          <a:chExt cx="0" cy="0"/>
        </a:xfrm>
      </p:grpSpPr>
      <p:sp>
        <p:nvSpPr>
          <p:cNvPr id="81" name="Shape 81"/>
          <p:cNvSpPr txBox="1"/>
          <p:nvPr/>
        </p:nvSpPr>
        <p:spPr>
          <a:xfrm>
            <a:off x="428900" y="0"/>
            <a:ext cx="8715100" cy="1063200"/>
          </a:xfrm>
          <a:prstGeom prst="rect">
            <a:avLst/>
          </a:prstGeom>
          <a:noFill/>
          <a:ln>
            <a:noFill/>
          </a:ln>
        </p:spPr>
        <p:txBody>
          <a:bodyPr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Overpass" panose="020B0604020202020204" charset="0"/>
                <a:cs typeface="Arial"/>
                <a:sym typeface="Arial"/>
              </a:rPr>
              <a:t>Below are two options for integrating machine learning</a:t>
            </a:r>
          </a:p>
        </p:txBody>
      </p:sp>
      <p:sp>
        <p:nvSpPr>
          <p:cNvPr id="83" name="Shape 83"/>
          <p:cNvSpPr txBox="1"/>
          <p:nvPr/>
        </p:nvSpPr>
        <p:spPr>
          <a:xfrm>
            <a:off x="428900" y="1225330"/>
            <a:ext cx="3366265" cy="530642"/>
          </a:xfrm>
          <a:prstGeom prst="rect">
            <a:avLst/>
          </a:prstGeom>
          <a:noFill/>
          <a:ln>
            <a:noFill/>
          </a:ln>
        </p:spPr>
        <p:txBody>
          <a:bodyPr lIns="91425" tIns="91425" rIns="91425" bIns="91425" anchor="t" anchorCtr="0">
            <a:noAutofit/>
          </a:bodyPr>
          <a:lstStyle/>
          <a:p>
            <a:pPr marL="457200" marR="0" lvl="0" indent="-292100" algn="l" defTabSz="914400" rtl="0" eaLnBrk="1" fontAlgn="auto" latinLnBrk="0" hangingPunct="1">
              <a:lnSpc>
                <a:spcPct val="115000"/>
              </a:lnSpc>
              <a:spcBef>
                <a:spcPts val="600"/>
              </a:spcBef>
              <a:spcAft>
                <a:spcPts val="0"/>
              </a:spcAft>
              <a:buClr>
                <a:srgbClr val="000000"/>
              </a:buClr>
              <a:buSzTx/>
              <a:buFont typeface="Overpass"/>
              <a:buChar char="●"/>
              <a:tabLst/>
              <a:defRPr/>
            </a:pPr>
            <a:r>
              <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rPr>
              <a:t>Plug into the event stream as another reactive</a:t>
            </a:r>
            <a:r>
              <a:rPr kumimoji="0" lang="en-US" sz="1400" b="0" i="0" u="none" strike="noStrike" kern="0" cap="none" spc="0" normalizeH="0" noProof="0" dirty="0">
                <a:ln>
                  <a:noFill/>
                </a:ln>
                <a:solidFill>
                  <a:srgbClr val="000000"/>
                </a:solidFill>
                <a:effectLst/>
                <a:uLnTx/>
                <a:uFillTx/>
                <a:latin typeface="Overpass" panose="020B0604020202020204" charset="0"/>
                <a:cs typeface="Arial"/>
                <a:sym typeface="Arial"/>
              </a:rPr>
              <a:t> microservice</a:t>
            </a:r>
            <a:endPar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endParaRPr>
          </a:p>
          <a:p>
            <a:pPr marL="165100" marR="0" lvl="0" indent="0" algn="l" defTabSz="914400" rtl="0" eaLnBrk="1" fontAlgn="auto" latinLnBrk="0" hangingPunct="1">
              <a:lnSpc>
                <a:spcPct val="115000"/>
              </a:lnSpc>
              <a:spcBef>
                <a:spcPts val="600"/>
              </a:spcBef>
              <a:spcAft>
                <a:spcPts val="0"/>
              </a:spcAft>
              <a:buClr>
                <a:srgbClr val="000000"/>
              </a:buClr>
              <a:buSzTx/>
              <a:buFontTx/>
              <a:buNone/>
              <a:tabLst/>
              <a:defRPr/>
            </a:pPr>
            <a:endPar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endParaRPr>
          </a:p>
        </p:txBody>
      </p:sp>
      <p:sp>
        <p:nvSpPr>
          <p:cNvPr id="4" name="Shape 83"/>
          <p:cNvSpPr txBox="1"/>
          <p:nvPr/>
        </p:nvSpPr>
        <p:spPr>
          <a:xfrm>
            <a:off x="4434436" y="1225330"/>
            <a:ext cx="3087306" cy="530642"/>
          </a:xfrm>
          <a:prstGeom prst="rect">
            <a:avLst/>
          </a:prstGeom>
          <a:noFill/>
          <a:ln>
            <a:noFill/>
          </a:ln>
        </p:spPr>
        <p:txBody>
          <a:bodyPr lIns="91425" tIns="91425" rIns="91425" bIns="91425" anchor="t" anchorCtr="0">
            <a:noAutofit/>
          </a:bodyPr>
          <a:lstStyle/>
          <a:p>
            <a:pPr marL="457200" marR="0" lvl="0" indent="-292100" algn="l" defTabSz="914400" rtl="0" eaLnBrk="1" fontAlgn="auto" latinLnBrk="0" hangingPunct="1">
              <a:lnSpc>
                <a:spcPct val="115000"/>
              </a:lnSpc>
              <a:spcBef>
                <a:spcPts val="600"/>
              </a:spcBef>
              <a:spcAft>
                <a:spcPts val="0"/>
              </a:spcAft>
              <a:buClr>
                <a:srgbClr val="000000"/>
              </a:buClr>
              <a:buSzTx/>
              <a:buFont typeface="Overpass"/>
              <a:buChar char="●"/>
              <a:tabLst/>
              <a:defRPr/>
            </a:pPr>
            <a:r>
              <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rPr>
              <a:t>Integrate</a:t>
            </a:r>
            <a:r>
              <a:rPr kumimoji="0" lang="en-US" sz="1400" b="0" i="0" u="none" strike="noStrike" kern="0" cap="none" spc="0" normalizeH="0" noProof="0" dirty="0">
                <a:ln>
                  <a:noFill/>
                </a:ln>
                <a:solidFill>
                  <a:srgbClr val="000000"/>
                </a:solidFill>
                <a:effectLst/>
                <a:uLnTx/>
                <a:uFillTx/>
                <a:latin typeface="Overpass" panose="020B0604020202020204" charset="0"/>
                <a:cs typeface="Arial"/>
                <a:sym typeface="Arial"/>
              </a:rPr>
              <a:t> directly into BPM Suite as a </a:t>
            </a:r>
            <a:r>
              <a:rPr kumimoji="0" lang="en-US" sz="1400" b="0" i="0" u="none" strike="noStrike" kern="0" cap="none" spc="0" normalizeH="0" noProof="0" dirty="0" err="1">
                <a:ln>
                  <a:noFill/>
                </a:ln>
                <a:solidFill>
                  <a:srgbClr val="000000"/>
                </a:solidFill>
                <a:effectLst/>
                <a:uLnTx/>
                <a:uFillTx/>
                <a:latin typeface="Overpass" panose="020B0604020202020204" charset="0"/>
                <a:cs typeface="Arial"/>
                <a:sym typeface="Arial"/>
              </a:rPr>
              <a:t>workitem</a:t>
            </a:r>
            <a:r>
              <a:rPr kumimoji="0" lang="en-US" sz="1400" b="0" i="0" u="none" strike="noStrike" kern="0" cap="none" spc="0" normalizeH="0" noProof="0" dirty="0">
                <a:ln>
                  <a:noFill/>
                </a:ln>
                <a:solidFill>
                  <a:srgbClr val="000000"/>
                </a:solidFill>
                <a:effectLst/>
                <a:uLnTx/>
                <a:uFillTx/>
                <a:latin typeface="Overpass" panose="020B0604020202020204" charset="0"/>
                <a:cs typeface="Arial"/>
                <a:sym typeface="Arial"/>
              </a:rPr>
              <a:t> handler</a:t>
            </a:r>
            <a:endPar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endParaRPr>
          </a:p>
          <a:p>
            <a:pPr marL="165100" marR="0" lvl="0" indent="0" algn="l" defTabSz="914400" rtl="0" eaLnBrk="1" fontAlgn="auto" latinLnBrk="0" hangingPunct="1">
              <a:lnSpc>
                <a:spcPct val="115000"/>
              </a:lnSpc>
              <a:spcBef>
                <a:spcPts val="600"/>
              </a:spcBef>
              <a:spcAft>
                <a:spcPts val="0"/>
              </a:spcAft>
              <a:buClr>
                <a:srgbClr val="000000"/>
              </a:buClr>
              <a:buSzTx/>
              <a:buFontTx/>
              <a:buNone/>
              <a:tabLst/>
              <a:defRPr/>
            </a:pPr>
            <a:endPar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endParaRPr>
          </a:p>
        </p:txBody>
      </p:sp>
      <p:sp>
        <p:nvSpPr>
          <p:cNvPr id="6" name="Rectangle 5"/>
          <p:cNvSpPr/>
          <p:nvPr/>
        </p:nvSpPr>
        <p:spPr>
          <a:xfrm>
            <a:off x="645935" y="2828422"/>
            <a:ext cx="2523194" cy="261258"/>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Kafka</a:t>
            </a:r>
          </a:p>
        </p:txBody>
      </p:sp>
      <p:pic>
        <p:nvPicPr>
          <p:cNvPr id="7" name="Picture 2" descr="http://kafka.apache.org/images/logo.png"/>
          <p:cNvPicPr>
            <a:picLocks noChangeAspect="1" noChangeArrowheads="1"/>
          </p:cNvPicPr>
          <p:nvPr/>
        </p:nvPicPr>
        <p:blipFill rotWithShape="1">
          <a:blip r:embed="rId4">
            <a:extLst>
              <a:ext uri="{28A0092B-C50C-407E-A947-70E740481C1C}">
                <a14:useLocalDpi xmlns:a14="http://schemas.microsoft.com/office/drawing/2010/main" val="0"/>
              </a:ext>
            </a:extLst>
          </a:blip>
          <a:srcRect l="-4" r="78342"/>
          <a:stretch/>
        </p:blipFill>
        <p:spPr bwMode="auto">
          <a:xfrm>
            <a:off x="2881775" y="2842415"/>
            <a:ext cx="169303" cy="23327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485282" y="2126035"/>
            <a:ext cx="844501" cy="544015"/>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PAM</a:t>
            </a:r>
          </a:p>
        </p:txBody>
      </p:sp>
      <p:sp>
        <p:nvSpPr>
          <p:cNvPr id="9" name="Rectangle 8"/>
          <p:cNvSpPr/>
          <p:nvPr/>
        </p:nvSpPr>
        <p:spPr>
          <a:xfrm>
            <a:off x="1580388" y="3412518"/>
            <a:ext cx="1193410" cy="560249"/>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RunModelMS</a:t>
            </a:r>
            <a:endParaRPr lang="en-US" sz="800" dirty="0"/>
          </a:p>
        </p:txBody>
      </p:sp>
      <p:pic>
        <p:nvPicPr>
          <p:cNvPr id="10" name="Picture 2" descr="http://3.bp.blogspot.com/-e7bM4FW9i4w/VK5Xz6Ln8WI/AAAAAAAAz2Y/N9GDIJ_Jv1E/s1600/docker-whale-home-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4481" y="3385071"/>
            <a:ext cx="289052" cy="14737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Red Ha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0388" y="2190517"/>
            <a:ext cx="443860" cy="141521"/>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a:stCxn id="8" idx="2"/>
          </p:cNvCxnSpPr>
          <p:nvPr/>
        </p:nvCxnSpPr>
        <p:spPr>
          <a:xfrm flipH="1">
            <a:off x="1907532" y="2670050"/>
            <a:ext cx="1" cy="1723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018682" y="2670050"/>
            <a:ext cx="5566" cy="152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799454" y="3083619"/>
            <a:ext cx="2864" cy="3358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1975711" y="3073500"/>
            <a:ext cx="0" cy="3459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2" descr="http://3.bp.blogspot.com/-e7bM4FW9i4w/VK5Xz6Ln8WI/AAAAAAAAz2Y/N9GDIJ_Jv1E/s1600/docker-whale-home-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0459" y="2493579"/>
            <a:ext cx="289052" cy="14737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7"/>
          <a:stretch>
            <a:fillRect/>
          </a:stretch>
        </p:blipFill>
        <p:spPr>
          <a:xfrm>
            <a:off x="2520181" y="3761580"/>
            <a:ext cx="294077" cy="294077"/>
          </a:xfrm>
          <a:prstGeom prst="rect">
            <a:avLst/>
          </a:prstGeom>
        </p:spPr>
      </p:pic>
      <p:sp>
        <p:nvSpPr>
          <p:cNvPr id="19" name="Rectangle 18"/>
          <p:cNvSpPr/>
          <p:nvPr/>
        </p:nvSpPr>
        <p:spPr>
          <a:xfrm>
            <a:off x="5362573" y="2126036"/>
            <a:ext cx="1732128" cy="1286482"/>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PAM</a:t>
            </a:r>
          </a:p>
          <a:p>
            <a:pPr algn="ctr"/>
            <a:endParaRPr lang="en-US" sz="1050" dirty="0"/>
          </a:p>
          <a:p>
            <a:pPr algn="ctr"/>
            <a:endParaRPr lang="en-US" sz="1050" dirty="0"/>
          </a:p>
          <a:p>
            <a:pPr algn="ctr"/>
            <a:endParaRPr lang="en-US" sz="1050" dirty="0"/>
          </a:p>
          <a:p>
            <a:pPr algn="ctr"/>
            <a:endParaRPr lang="en-US" sz="1050" dirty="0"/>
          </a:p>
          <a:p>
            <a:pPr algn="ctr"/>
            <a:endParaRPr lang="en-US" sz="1050" dirty="0"/>
          </a:p>
        </p:txBody>
      </p:sp>
      <p:pic>
        <p:nvPicPr>
          <p:cNvPr id="20" name="Picture 2" descr="Red Ha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79288" y="2180163"/>
            <a:ext cx="443860" cy="14152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3.bp.blogspot.com/-e7bM4FW9i4w/VK5Xz6Ln8WI/AAAAAAAAz2Y/N9GDIJ_Jv1E/s1600/docker-whale-home-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5747" y="2261277"/>
            <a:ext cx="289052" cy="14737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513697" y="2489776"/>
            <a:ext cx="1429880" cy="89529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rPr>
              <a:t>Workitem</a:t>
            </a:r>
            <a:r>
              <a:rPr lang="en-US" sz="1000" dirty="0">
                <a:solidFill>
                  <a:schemeClr val="tx1"/>
                </a:solidFill>
              </a:rPr>
              <a:t> handlers</a:t>
            </a:r>
          </a:p>
          <a:p>
            <a:pPr algn="ctr"/>
            <a:endParaRPr lang="en-US" sz="1000" dirty="0">
              <a:solidFill>
                <a:schemeClr val="tx1"/>
              </a:solidFill>
            </a:endParaRPr>
          </a:p>
          <a:p>
            <a:pPr algn="ctr"/>
            <a:endParaRPr lang="en-US" sz="1000" dirty="0">
              <a:solidFill>
                <a:schemeClr val="tx1"/>
              </a:solidFill>
            </a:endParaRPr>
          </a:p>
          <a:p>
            <a:pPr algn="ctr"/>
            <a:endParaRPr lang="en-US" sz="1000" dirty="0">
              <a:solidFill>
                <a:schemeClr val="tx1"/>
              </a:solidFill>
            </a:endParaRPr>
          </a:p>
          <a:p>
            <a:pPr algn="ctr"/>
            <a:endParaRPr lang="en-US" sz="1000" dirty="0">
              <a:solidFill>
                <a:schemeClr val="tx1"/>
              </a:solidFill>
            </a:endParaRPr>
          </a:p>
          <a:p>
            <a:pPr algn="ctr"/>
            <a:endParaRPr lang="en-US" sz="1000" dirty="0">
              <a:solidFill>
                <a:schemeClr val="tx1"/>
              </a:solidFill>
            </a:endParaRPr>
          </a:p>
        </p:txBody>
      </p:sp>
      <p:pic>
        <p:nvPicPr>
          <p:cNvPr id="23" name="Picture 2" descr="http://3.bp.blogspot.com/-e7bM4FW9i4w/VK5Xz6Ln8WI/AAAAAAAAz2Y/N9GDIJ_Jv1E/s1600/docker-whale-home-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6881" y="2872453"/>
            <a:ext cx="289052" cy="147373"/>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798022" y="3427042"/>
            <a:ext cx="655558" cy="560249"/>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Calc</a:t>
            </a:r>
            <a:r>
              <a:rPr lang="en-US" sz="800" dirty="0"/>
              <a:t> Features</a:t>
            </a:r>
          </a:p>
        </p:txBody>
      </p:sp>
      <p:pic>
        <p:nvPicPr>
          <p:cNvPr id="25" name="Picture 2" descr="http://3.bp.blogspot.com/-e7bM4FW9i4w/VK5Xz6Ln8WI/AAAAAAAAz2Y/N9GDIJ_Jv1E/s1600/docker-whale-home-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0134" y="3427042"/>
            <a:ext cx="289052" cy="147373"/>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p:nvPr/>
        </p:nvCxnSpPr>
        <p:spPr>
          <a:xfrm>
            <a:off x="1004782" y="3094862"/>
            <a:ext cx="2864" cy="3358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1181039" y="3084743"/>
            <a:ext cx="0" cy="3459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5602490" y="2670050"/>
            <a:ext cx="620683" cy="241869"/>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Calc</a:t>
            </a:r>
            <a:r>
              <a:rPr lang="en-US" sz="800" dirty="0"/>
              <a:t> Features</a:t>
            </a:r>
          </a:p>
        </p:txBody>
      </p:sp>
      <p:sp>
        <p:nvSpPr>
          <p:cNvPr id="30" name="Rectangle 29"/>
          <p:cNvSpPr/>
          <p:nvPr/>
        </p:nvSpPr>
        <p:spPr>
          <a:xfrm>
            <a:off x="5577873" y="2969051"/>
            <a:ext cx="829842" cy="22913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RunModelMS</a:t>
            </a:r>
            <a:endParaRPr lang="en-US" sz="800" dirty="0"/>
          </a:p>
        </p:txBody>
      </p:sp>
      <p:pic>
        <p:nvPicPr>
          <p:cNvPr id="22" name="Picture 21"/>
          <p:cNvPicPr>
            <a:picLocks noChangeAspect="1"/>
          </p:cNvPicPr>
          <p:nvPr/>
        </p:nvPicPr>
        <p:blipFill>
          <a:blip r:embed="rId7"/>
          <a:stretch>
            <a:fillRect/>
          </a:stretch>
        </p:blipFill>
        <p:spPr>
          <a:xfrm>
            <a:off x="6310785" y="3003446"/>
            <a:ext cx="294077" cy="294077"/>
          </a:xfrm>
          <a:prstGeom prst="rect">
            <a:avLst/>
          </a:prstGeom>
        </p:spPr>
      </p:pic>
    </p:spTree>
    <p:extLst>
      <p:ext uri="{BB962C8B-B14F-4D97-AF65-F5344CB8AC3E}">
        <p14:creationId xmlns:p14="http://schemas.microsoft.com/office/powerpoint/2010/main" val="426381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67950" y="95105"/>
            <a:ext cx="1326616" cy="869372"/>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572938" y="591449"/>
            <a:ext cx="1381444" cy="905303"/>
          </a:xfrm>
          <a:prstGeom prst="rect">
            <a:avLst/>
          </a:prstGeom>
        </p:spPr>
      </p:pic>
      <p:pic>
        <p:nvPicPr>
          <p:cNvPr id="19" name="Picture 18"/>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957657" y="3338730"/>
            <a:ext cx="1960480" cy="1269213"/>
          </a:xfrm>
          <a:prstGeom prst="rect">
            <a:avLst/>
          </a:prstGeom>
        </p:spPr>
      </p:pic>
      <p:pic>
        <p:nvPicPr>
          <p:cNvPr id="16" name="Picture 1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430894" y="3165555"/>
            <a:ext cx="1733382" cy="1155587"/>
          </a:xfrm>
          <a:prstGeom prst="rect">
            <a:avLst/>
          </a:prstGeom>
        </p:spPr>
      </p:pic>
      <p:pic>
        <p:nvPicPr>
          <p:cNvPr id="4" name="Picture 3"/>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4637515" y="305558"/>
            <a:ext cx="1320142" cy="1711014"/>
          </a:xfrm>
          <a:prstGeom prst="rect">
            <a:avLst/>
          </a:prstGeom>
        </p:spPr>
      </p:pic>
      <p:pic>
        <p:nvPicPr>
          <p:cNvPr id="17" name="Picture 16"/>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289159" y="1851002"/>
            <a:ext cx="1493240" cy="1202058"/>
          </a:xfrm>
          <a:prstGeom prst="rect">
            <a:avLst/>
          </a:prstGeom>
        </p:spPr>
      </p:pic>
      <p:sp>
        <p:nvSpPr>
          <p:cNvPr id="172036" name="Rectangle 3"/>
          <p:cNvSpPr>
            <a:spLocks noGrp="1" noChangeArrowheads="1"/>
          </p:cNvSpPr>
          <p:nvPr>
            <p:ph type="body" idx="4294967295"/>
          </p:nvPr>
        </p:nvSpPr>
        <p:spPr>
          <a:xfrm>
            <a:off x="1143000" y="400050"/>
            <a:ext cx="3429000" cy="4171950"/>
          </a:xfrm>
        </p:spPr>
        <p:txBody>
          <a:bodyPr/>
          <a:lstStyle/>
          <a:p>
            <a:pPr eaLnBrk="1" hangingPunct="1">
              <a:lnSpc>
                <a:spcPct val="100000"/>
              </a:lnSpc>
              <a:spcBef>
                <a:spcPct val="0"/>
              </a:spcBef>
              <a:spcAft>
                <a:spcPts val="225"/>
              </a:spcAft>
            </a:pPr>
            <a:r>
              <a:rPr lang="en-US" sz="900" dirty="0">
                <a:cs typeface="Arial" charset="0"/>
              </a:rPr>
              <a:t>A leading diversified bank with $365.7 billion in assets,     $255.4 billion in loans and $243.7 billion in deposits</a:t>
            </a:r>
            <a:r>
              <a:rPr lang="en-US" sz="900" baseline="30000" dirty="0">
                <a:cs typeface="Arial" charset="0"/>
              </a:rPr>
              <a:t>1</a:t>
            </a:r>
          </a:p>
          <a:p>
            <a:pPr lvl="1" eaLnBrk="1" hangingPunct="1">
              <a:lnSpc>
                <a:spcPct val="100000"/>
              </a:lnSpc>
              <a:spcBef>
                <a:spcPct val="0"/>
              </a:spcBef>
              <a:spcAft>
                <a:spcPts val="225"/>
              </a:spcAft>
            </a:pPr>
            <a:r>
              <a:rPr lang="en-US" sz="825" dirty="0">
                <a:cs typeface="Arial" charset="0"/>
              </a:rPr>
              <a:t>8</a:t>
            </a:r>
            <a:r>
              <a:rPr lang="en-US" sz="825" baseline="30000" dirty="0">
                <a:cs typeface="Arial" charset="0"/>
              </a:rPr>
              <a:t>th</a:t>
            </a:r>
            <a:r>
              <a:rPr lang="en-US" sz="825" dirty="0">
                <a:cs typeface="Arial" charset="0"/>
              </a:rPr>
              <a:t> largest bank based on U.S. deposits</a:t>
            </a:r>
            <a:r>
              <a:rPr lang="en-US" sz="825" baseline="30000" dirty="0">
                <a:cs typeface="Arial" charset="0"/>
              </a:rPr>
              <a:t>2 </a:t>
            </a:r>
          </a:p>
          <a:p>
            <a:pPr lvl="1" eaLnBrk="1" hangingPunct="1">
              <a:lnSpc>
                <a:spcPct val="100000"/>
              </a:lnSpc>
              <a:spcBef>
                <a:spcPct val="0"/>
              </a:spcBef>
              <a:spcAft>
                <a:spcPts val="225"/>
              </a:spcAft>
            </a:pPr>
            <a:r>
              <a:rPr lang="en-US" sz="825" dirty="0">
                <a:cs typeface="Arial" charset="0"/>
              </a:rPr>
              <a:t>6</a:t>
            </a:r>
            <a:r>
              <a:rPr lang="en-US" sz="825" baseline="30000" dirty="0">
                <a:cs typeface="Arial" charset="0"/>
              </a:rPr>
              <a:t>th</a:t>
            </a:r>
            <a:r>
              <a:rPr lang="en-US" sz="825" dirty="0">
                <a:cs typeface="Arial" charset="0"/>
              </a:rPr>
              <a:t> largest retail depository institution in metro New York</a:t>
            </a:r>
            <a:r>
              <a:rPr lang="en-US" sz="825" baseline="30000" dirty="0">
                <a:cs typeface="Arial" charset="0"/>
              </a:rPr>
              <a:t>3</a:t>
            </a:r>
            <a:r>
              <a:rPr lang="en-US" sz="825" dirty="0">
                <a:cs typeface="Arial" charset="0"/>
              </a:rPr>
              <a:t>  </a:t>
            </a:r>
          </a:p>
          <a:p>
            <a:pPr lvl="1" eaLnBrk="1" hangingPunct="1">
              <a:lnSpc>
                <a:spcPct val="100000"/>
              </a:lnSpc>
              <a:spcBef>
                <a:spcPct val="0"/>
              </a:spcBef>
              <a:spcAft>
                <a:spcPts val="225"/>
              </a:spcAft>
            </a:pPr>
            <a:r>
              <a:rPr lang="en-US" sz="825" dirty="0">
                <a:cs typeface="Arial" charset="0"/>
              </a:rPr>
              <a:t>Largest consumer and commercial banking institution headquartered in the Washington, DC region</a:t>
            </a:r>
          </a:p>
          <a:p>
            <a:pPr lvl="1" eaLnBrk="1" hangingPunct="1">
              <a:lnSpc>
                <a:spcPct val="100000"/>
              </a:lnSpc>
              <a:spcBef>
                <a:spcPct val="0"/>
              </a:spcBef>
              <a:spcAft>
                <a:spcPts val="225"/>
              </a:spcAft>
            </a:pPr>
            <a:r>
              <a:rPr lang="en-US" sz="825" dirty="0">
                <a:cs typeface="Arial" charset="0"/>
              </a:rPr>
              <a:t>3</a:t>
            </a:r>
            <a:r>
              <a:rPr lang="en-US" sz="825" baseline="30000" dirty="0">
                <a:cs typeface="Arial" charset="0"/>
              </a:rPr>
              <a:t>rd</a:t>
            </a:r>
            <a:r>
              <a:rPr lang="en-US" sz="825" dirty="0">
                <a:cs typeface="Arial" charset="0"/>
              </a:rPr>
              <a:t> largest credit card issuer in the U.S.</a:t>
            </a:r>
            <a:r>
              <a:rPr lang="en-US" sz="825" baseline="30000" dirty="0">
                <a:cs typeface="Arial" charset="0"/>
              </a:rPr>
              <a:t>4 </a:t>
            </a:r>
            <a:r>
              <a:rPr lang="en-US" sz="825" dirty="0">
                <a:cs typeface="Arial" charset="0"/>
              </a:rPr>
              <a:t>  </a:t>
            </a:r>
          </a:p>
          <a:p>
            <a:pPr lvl="1" eaLnBrk="1" hangingPunct="1">
              <a:lnSpc>
                <a:spcPct val="100000"/>
              </a:lnSpc>
              <a:spcBef>
                <a:spcPct val="0"/>
              </a:spcBef>
              <a:spcAft>
                <a:spcPts val="225"/>
              </a:spcAft>
            </a:pPr>
            <a:r>
              <a:rPr lang="en-US" sz="825" dirty="0">
                <a:cs typeface="Arial" charset="0"/>
              </a:rPr>
              <a:t>The 3</a:t>
            </a:r>
            <a:r>
              <a:rPr lang="en-US" sz="825" baseline="30000" dirty="0">
                <a:cs typeface="Arial" charset="0"/>
              </a:rPr>
              <a:t>rd</a:t>
            </a:r>
            <a:r>
              <a:rPr lang="en-US" sz="825" dirty="0">
                <a:cs typeface="Arial" charset="0"/>
              </a:rPr>
              <a:t> largest issuer of small business credit cards in the U.S.</a:t>
            </a:r>
            <a:r>
              <a:rPr lang="en-US" sz="825" baseline="30000" dirty="0">
                <a:cs typeface="Arial" charset="0"/>
              </a:rPr>
              <a:t>5 </a:t>
            </a:r>
          </a:p>
          <a:p>
            <a:pPr lvl="1" eaLnBrk="1" hangingPunct="1">
              <a:lnSpc>
                <a:spcPct val="100000"/>
              </a:lnSpc>
              <a:spcBef>
                <a:spcPct val="0"/>
              </a:spcBef>
              <a:spcAft>
                <a:spcPts val="225"/>
              </a:spcAft>
            </a:pPr>
            <a:r>
              <a:rPr lang="en-US" sz="825" dirty="0">
                <a:cs typeface="Arial" charset="0"/>
              </a:rPr>
              <a:t>Largest financial institution auto loan originator</a:t>
            </a:r>
            <a:r>
              <a:rPr lang="en-US" sz="825" baseline="30000" dirty="0">
                <a:cs typeface="Arial" charset="0"/>
              </a:rPr>
              <a:t>6</a:t>
            </a:r>
          </a:p>
          <a:p>
            <a:pPr lvl="1" eaLnBrk="1" hangingPunct="1">
              <a:lnSpc>
                <a:spcPct val="100000"/>
              </a:lnSpc>
              <a:spcBef>
                <a:spcPct val="0"/>
              </a:spcBef>
              <a:spcAft>
                <a:spcPts val="225"/>
              </a:spcAft>
            </a:pPr>
            <a:r>
              <a:rPr lang="en-US" sz="825" dirty="0">
                <a:cs typeface="Arial" charset="0"/>
              </a:rPr>
              <a:t>Largest U.S. direct bank</a:t>
            </a:r>
            <a:r>
              <a:rPr lang="en-US" sz="825" baseline="30000" dirty="0">
                <a:cs typeface="Arial" charset="0"/>
              </a:rPr>
              <a:t>7</a:t>
            </a:r>
          </a:p>
          <a:p>
            <a:pPr eaLnBrk="1" hangingPunct="1">
              <a:lnSpc>
                <a:spcPct val="100000"/>
              </a:lnSpc>
              <a:spcBef>
                <a:spcPct val="0"/>
              </a:spcBef>
              <a:spcAft>
                <a:spcPts val="225"/>
              </a:spcAft>
            </a:pPr>
            <a:r>
              <a:rPr lang="en-US" sz="900" dirty="0">
                <a:cs typeface="Arial" charset="0"/>
              </a:rPr>
              <a:t>Major operations in 15 U.S. cities, Canada, U.K.</a:t>
            </a:r>
          </a:p>
          <a:p>
            <a:pPr eaLnBrk="1" hangingPunct="1">
              <a:lnSpc>
                <a:spcPct val="100000"/>
              </a:lnSpc>
              <a:spcBef>
                <a:spcPct val="0"/>
              </a:spcBef>
              <a:spcAft>
                <a:spcPts val="225"/>
              </a:spcAft>
            </a:pPr>
            <a:r>
              <a:rPr lang="en-US" sz="900" dirty="0">
                <a:cs typeface="Arial" charset="0"/>
              </a:rPr>
              <a:t>More than 70 million customer accounts </a:t>
            </a:r>
            <a:br>
              <a:rPr lang="en-US" sz="900" dirty="0">
                <a:cs typeface="Arial" charset="0"/>
              </a:rPr>
            </a:br>
            <a:r>
              <a:rPr lang="en-US" sz="900" dirty="0">
                <a:cs typeface="Arial" charset="0"/>
              </a:rPr>
              <a:t>and 49,000 associates</a:t>
            </a:r>
          </a:p>
          <a:p>
            <a:pPr eaLnBrk="1" hangingPunct="1">
              <a:lnSpc>
                <a:spcPct val="100000"/>
              </a:lnSpc>
              <a:spcBef>
                <a:spcPct val="0"/>
              </a:spcBef>
              <a:spcAft>
                <a:spcPts val="225"/>
              </a:spcAft>
            </a:pPr>
            <a:r>
              <a:rPr lang="en-US" sz="900" dirty="0">
                <a:cs typeface="Arial" charset="0"/>
              </a:rPr>
              <a:t>A FORTUNE 500 Company - #100</a:t>
            </a:r>
          </a:p>
          <a:p>
            <a:pPr eaLnBrk="1" hangingPunct="1">
              <a:lnSpc>
                <a:spcPct val="100000"/>
              </a:lnSpc>
              <a:spcBef>
                <a:spcPct val="0"/>
              </a:spcBef>
              <a:spcAft>
                <a:spcPts val="225"/>
              </a:spcAft>
            </a:pPr>
            <a:r>
              <a:rPr lang="en-US" sz="900" dirty="0">
                <a:cs typeface="Arial" charset="0"/>
              </a:rPr>
              <a:t>Numerous recent awards including:</a:t>
            </a:r>
          </a:p>
          <a:p>
            <a:pPr lvl="1" eaLnBrk="1" hangingPunct="1">
              <a:lnSpc>
                <a:spcPct val="100000"/>
              </a:lnSpc>
              <a:spcBef>
                <a:spcPct val="0"/>
              </a:spcBef>
              <a:spcAft>
                <a:spcPts val="225"/>
              </a:spcAft>
            </a:pPr>
            <a:r>
              <a:rPr lang="en-US" sz="825" dirty="0">
                <a:cs typeface="Arial" charset="0"/>
              </a:rPr>
              <a:t>Named to 100 Best Companies to Work For by </a:t>
            </a:r>
            <a:br>
              <a:rPr lang="en-US" sz="825" dirty="0">
                <a:cs typeface="Arial" charset="0"/>
              </a:rPr>
            </a:br>
            <a:r>
              <a:rPr lang="en-US" sz="825" i="1" dirty="0">
                <a:cs typeface="Arial" charset="0"/>
              </a:rPr>
              <a:t>FORTUNE</a:t>
            </a:r>
            <a:r>
              <a:rPr lang="en-US" sz="825" dirty="0">
                <a:cs typeface="Arial" charset="0"/>
              </a:rPr>
              <a:t> Magazine</a:t>
            </a:r>
          </a:p>
          <a:p>
            <a:pPr lvl="1" eaLnBrk="1" hangingPunct="1">
              <a:lnSpc>
                <a:spcPct val="100000"/>
              </a:lnSpc>
              <a:spcBef>
                <a:spcPct val="0"/>
              </a:spcBef>
              <a:spcAft>
                <a:spcPts val="225"/>
              </a:spcAft>
            </a:pPr>
            <a:r>
              <a:rPr lang="en-US" sz="825" dirty="0">
                <a:ea typeface="Times New Roman" pitchFamily="18" charset="0"/>
                <a:cs typeface="Arial" charset="0"/>
              </a:rPr>
              <a:t>Best Places to Work for LGBT Equality by </a:t>
            </a:r>
            <a:r>
              <a:rPr lang="en-US" sz="825" i="1" dirty="0">
                <a:ea typeface="Times New Roman" pitchFamily="18" charset="0"/>
                <a:cs typeface="Arial" charset="0"/>
              </a:rPr>
              <a:t>Human Rights Campaign </a:t>
            </a:r>
          </a:p>
          <a:p>
            <a:pPr lvl="1" eaLnBrk="1" hangingPunct="1">
              <a:lnSpc>
                <a:spcPct val="100000"/>
              </a:lnSpc>
              <a:spcBef>
                <a:spcPct val="0"/>
              </a:spcBef>
              <a:spcAft>
                <a:spcPts val="225"/>
              </a:spcAft>
            </a:pPr>
            <a:r>
              <a:rPr lang="en-US" sz="825" dirty="0">
                <a:cs typeface="Arial" charset="0"/>
              </a:rPr>
              <a:t>Received J.D. Power &amp; Associates Call Center Certification</a:t>
            </a:r>
          </a:p>
          <a:p>
            <a:pPr lvl="1" eaLnBrk="1" hangingPunct="1">
              <a:lnSpc>
                <a:spcPct val="100000"/>
              </a:lnSpc>
              <a:spcBef>
                <a:spcPct val="0"/>
              </a:spcBef>
              <a:spcAft>
                <a:spcPts val="225"/>
              </a:spcAft>
            </a:pPr>
            <a:r>
              <a:rPr lang="en-US" sz="825" dirty="0">
                <a:cs typeface="Arial" charset="0"/>
              </a:rPr>
              <a:t>Aon Hewitt’s Top Companies for Leaders</a:t>
            </a:r>
          </a:p>
          <a:p>
            <a:pPr lvl="1" eaLnBrk="1" hangingPunct="1">
              <a:lnSpc>
                <a:spcPct val="100000"/>
              </a:lnSpc>
              <a:spcBef>
                <a:spcPct val="0"/>
              </a:spcBef>
              <a:spcAft>
                <a:spcPts val="225"/>
              </a:spcAft>
            </a:pPr>
            <a:r>
              <a:rPr lang="en-US" sz="825" dirty="0">
                <a:cs typeface="Arial" charset="0"/>
              </a:rPr>
              <a:t>Named to </a:t>
            </a:r>
            <a:r>
              <a:rPr lang="en-US" sz="825" i="1" dirty="0">
                <a:cs typeface="Arial" charset="0"/>
              </a:rPr>
              <a:t>Working Mother</a:t>
            </a:r>
            <a:r>
              <a:rPr lang="ja-JP" altLang="en-US" sz="825" i="1" dirty="0">
                <a:ea typeface="ＭＳ Ｐゴシック"/>
                <a:cs typeface="Arial" charset="0"/>
              </a:rPr>
              <a:t>’</a:t>
            </a:r>
            <a:r>
              <a:rPr lang="en-US" altLang="ja-JP" sz="825" i="1" dirty="0">
                <a:ea typeface="ＭＳ Ｐゴシック"/>
                <a:cs typeface="Arial" charset="0"/>
              </a:rPr>
              <a:t>s</a:t>
            </a:r>
            <a:r>
              <a:rPr lang="en-US" altLang="ja-JP" sz="825" dirty="0">
                <a:ea typeface="ＭＳ Ｐゴシック"/>
                <a:cs typeface="Arial" charset="0"/>
              </a:rPr>
              <a:t> 100 Best Companies list &amp; </a:t>
            </a:r>
            <a:br>
              <a:rPr lang="en-US" altLang="ja-JP" sz="825" dirty="0">
                <a:ea typeface="ＭＳ Ｐゴシック"/>
                <a:cs typeface="Arial" charset="0"/>
              </a:rPr>
            </a:br>
            <a:r>
              <a:rPr lang="en-US" altLang="ja-JP" sz="825" dirty="0">
                <a:ea typeface="ＭＳ Ｐゴシック"/>
                <a:cs typeface="Arial" charset="0"/>
              </a:rPr>
              <a:t>Best Companies for Hourly Workers</a:t>
            </a:r>
          </a:p>
          <a:p>
            <a:pPr lvl="1" eaLnBrk="1" hangingPunct="1">
              <a:lnSpc>
                <a:spcPct val="100000"/>
              </a:lnSpc>
              <a:spcBef>
                <a:spcPct val="0"/>
              </a:spcBef>
              <a:spcAft>
                <a:spcPts val="225"/>
              </a:spcAft>
            </a:pPr>
            <a:r>
              <a:rPr lang="en-US" altLang="ja-JP" sz="825" dirty="0">
                <a:ea typeface="ＭＳ Ｐゴシック"/>
                <a:cs typeface="Arial" charset="0"/>
              </a:rPr>
              <a:t>Ranked #14 on </a:t>
            </a:r>
            <a:r>
              <a:rPr lang="en-US" altLang="ja-JP" sz="825" i="1" dirty="0">
                <a:ea typeface="ＭＳ Ｐゴシック"/>
                <a:cs typeface="Arial" charset="0"/>
              </a:rPr>
              <a:t>Military Times</a:t>
            </a:r>
            <a:r>
              <a:rPr lang="en-US" altLang="ja-JP" sz="825" dirty="0">
                <a:ea typeface="ＭＳ Ｐゴシック"/>
                <a:cs typeface="Arial" charset="0"/>
              </a:rPr>
              <a:t>’ 2017 “Best for Vets”</a:t>
            </a:r>
          </a:p>
          <a:p>
            <a:pPr lvl="1" eaLnBrk="1" hangingPunct="1">
              <a:lnSpc>
                <a:spcPct val="100000"/>
              </a:lnSpc>
              <a:spcBef>
                <a:spcPct val="0"/>
              </a:spcBef>
              <a:spcAft>
                <a:spcPts val="225"/>
              </a:spcAft>
            </a:pPr>
            <a:r>
              <a:rPr lang="en-US" altLang="ja-JP" sz="825" dirty="0">
                <a:ea typeface="ＭＳ Ｐゴシック"/>
                <a:cs typeface="Arial" charset="0"/>
              </a:rPr>
              <a:t>Recipient of  the Secretary of Defense Employer Support Freedom Award </a:t>
            </a:r>
          </a:p>
        </p:txBody>
      </p:sp>
      <p:sp>
        <p:nvSpPr>
          <p:cNvPr id="172035" name="Rectangle 2"/>
          <p:cNvSpPr>
            <a:spLocks noGrp="1" noChangeArrowheads="1"/>
          </p:cNvSpPr>
          <p:nvPr>
            <p:ph type="title" idx="4294967295"/>
          </p:nvPr>
        </p:nvSpPr>
        <p:spPr>
          <a:xfrm>
            <a:off x="1143000" y="1"/>
            <a:ext cx="6858000" cy="400050"/>
          </a:xfrm>
        </p:spPr>
        <p:txBody>
          <a:bodyPr/>
          <a:lstStyle/>
          <a:p>
            <a:pPr eaLnBrk="1" hangingPunct="1"/>
            <a:r>
              <a:rPr lang="en-US" dirty="0"/>
              <a:t>Capital One at a glance</a:t>
            </a:r>
          </a:p>
        </p:txBody>
      </p:sp>
      <p:sp>
        <p:nvSpPr>
          <p:cNvPr id="172037" name="Text Box 4"/>
          <p:cNvSpPr txBox="1">
            <a:spLocks noChangeArrowheads="1"/>
          </p:cNvSpPr>
          <p:nvPr/>
        </p:nvSpPr>
        <p:spPr bwMode="auto">
          <a:xfrm>
            <a:off x="2280684" y="4686302"/>
            <a:ext cx="2634217" cy="461665"/>
          </a:xfrm>
          <a:prstGeom prst="rect">
            <a:avLst/>
          </a:prstGeom>
          <a:noFill/>
          <a:ln w="9525">
            <a:noFill/>
            <a:miter lim="800000"/>
            <a:headEnd/>
            <a:tailEnd/>
          </a:ln>
        </p:spPr>
        <p:txBody>
          <a:bodyPr wrap="square">
            <a:spAutoFit/>
          </a:bodyPr>
          <a:lstStyle/>
          <a:p>
            <a:pPr marL="86916" indent="-86916" defTabSz="685800" eaLnBrk="0" fontAlgn="base" hangingPunct="0">
              <a:spcBef>
                <a:spcPct val="0"/>
              </a:spcBef>
              <a:spcAft>
                <a:spcPct val="0"/>
              </a:spcAft>
              <a:tabLst>
                <a:tab pos="1883569" algn="l"/>
              </a:tabLst>
            </a:pPr>
            <a:r>
              <a:rPr lang="en-US" sz="600" kern="1200" dirty="0">
                <a:latin typeface="Arial" charset="0"/>
                <a:ea typeface="ＭＳ Ｐゴシック"/>
                <a:cs typeface="Arial" charset="0"/>
              </a:rPr>
              <a:t>1) Source: Company reported data as of Q4’17</a:t>
            </a:r>
          </a:p>
          <a:p>
            <a:pPr marL="86916" indent="-86916" defTabSz="685800" eaLnBrk="0" fontAlgn="base" hangingPunct="0">
              <a:spcBef>
                <a:spcPct val="0"/>
              </a:spcBef>
              <a:spcAft>
                <a:spcPct val="0"/>
              </a:spcAft>
              <a:tabLst>
                <a:tab pos="1883569" algn="l"/>
              </a:tabLst>
            </a:pPr>
            <a:r>
              <a:rPr lang="en-US" sz="600" kern="1200" dirty="0">
                <a:latin typeface="Arial" charset="0"/>
                <a:ea typeface="ＭＳ Ｐゴシック"/>
                <a:cs typeface="Arial" charset="0"/>
              </a:rPr>
              <a:t>2) Source: FDIC, Domestic deposits ranking as of Q4’17</a:t>
            </a:r>
          </a:p>
          <a:p>
            <a:pPr marL="86916" indent="-86916" defTabSz="685800" eaLnBrk="0" fontAlgn="base" hangingPunct="0">
              <a:spcBef>
                <a:spcPct val="0"/>
              </a:spcBef>
              <a:spcAft>
                <a:spcPct val="0"/>
              </a:spcAft>
              <a:tabLst>
                <a:tab pos="1883569" algn="l"/>
              </a:tabLst>
            </a:pPr>
            <a:r>
              <a:rPr lang="en-US" sz="600" kern="1200" dirty="0">
                <a:latin typeface="Arial" charset="0"/>
                <a:ea typeface="ＭＳ Ｐゴシック"/>
                <a:cs typeface="Arial" charset="0"/>
              </a:rPr>
              <a:t>3) Source: FDIC, June 2017, deposits capped at $1B per branch</a:t>
            </a:r>
          </a:p>
          <a:p>
            <a:pPr marL="86916" indent="-86916" defTabSz="685800" eaLnBrk="0" fontAlgn="base" hangingPunct="0">
              <a:spcBef>
                <a:spcPct val="0"/>
              </a:spcBef>
              <a:spcAft>
                <a:spcPct val="0"/>
              </a:spcAft>
              <a:tabLst>
                <a:tab pos="1883569" algn="l"/>
              </a:tabLst>
            </a:pPr>
            <a:r>
              <a:rPr lang="en-US" sz="600" kern="1200" dirty="0">
                <a:latin typeface="Arial" charset="0"/>
                <a:ea typeface="ＭＳ Ｐゴシック"/>
                <a:cs typeface="Arial" charset="0"/>
              </a:rPr>
              <a:t>4) Source: Company-reported domestic credit card outstandings, Q4’17 </a:t>
            </a:r>
          </a:p>
        </p:txBody>
      </p:sp>
      <p:sp>
        <p:nvSpPr>
          <p:cNvPr id="172038" name="Text Box 4"/>
          <p:cNvSpPr txBox="1">
            <a:spLocks noChangeArrowheads="1"/>
          </p:cNvSpPr>
          <p:nvPr/>
        </p:nvSpPr>
        <p:spPr bwMode="auto">
          <a:xfrm>
            <a:off x="4857750" y="4686300"/>
            <a:ext cx="2914651" cy="461665"/>
          </a:xfrm>
          <a:prstGeom prst="rect">
            <a:avLst/>
          </a:prstGeom>
          <a:noFill/>
          <a:ln w="9525">
            <a:noFill/>
            <a:miter lim="800000"/>
            <a:headEnd/>
            <a:tailEnd/>
          </a:ln>
        </p:spPr>
        <p:txBody>
          <a:bodyPr wrap="square">
            <a:spAutoFit/>
          </a:bodyPr>
          <a:lstStyle/>
          <a:p>
            <a:pPr marL="257175" indent="-257175" defTabSz="685800" eaLnBrk="0" fontAlgn="base" hangingPunct="0">
              <a:spcBef>
                <a:spcPct val="0"/>
              </a:spcBef>
              <a:spcAft>
                <a:spcPct val="0"/>
              </a:spcAft>
              <a:tabLst>
                <a:tab pos="1883569" algn="l"/>
              </a:tabLst>
            </a:pPr>
            <a:r>
              <a:rPr lang="en-US" sz="600" kern="1200" dirty="0">
                <a:latin typeface="Arial" charset="0"/>
                <a:ea typeface="ＭＳ Ｐゴシック"/>
                <a:cs typeface="Arial" charset="0"/>
              </a:rPr>
              <a:t>5) Source: The </a:t>
            </a:r>
            <a:r>
              <a:rPr lang="en-US" sz="600" kern="1200" dirty="0" err="1">
                <a:latin typeface="Arial" charset="0"/>
                <a:ea typeface="ＭＳ Ｐゴシック"/>
                <a:cs typeface="Arial" charset="0"/>
              </a:rPr>
              <a:t>Nilson</a:t>
            </a:r>
            <a:r>
              <a:rPr lang="en-US" sz="600" kern="1200" dirty="0">
                <a:latin typeface="Arial" charset="0"/>
                <a:ea typeface="ＭＳ Ｐゴシック"/>
                <a:cs typeface="Arial" charset="0"/>
              </a:rPr>
              <a:t> Report, Issue #1111, June 2017</a:t>
            </a:r>
          </a:p>
          <a:p>
            <a:pPr marL="68580" indent="-257175" defTabSz="685800" eaLnBrk="0" fontAlgn="base" hangingPunct="0">
              <a:spcBef>
                <a:spcPct val="0"/>
              </a:spcBef>
              <a:spcAft>
                <a:spcPct val="0"/>
              </a:spcAft>
              <a:tabLst>
                <a:tab pos="1883569" algn="l"/>
              </a:tabLst>
            </a:pPr>
            <a:r>
              <a:rPr lang="en-US" sz="600" kern="1200" dirty="0">
                <a:latin typeface="Arial" charset="0"/>
                <a:ea typeface="ＭＳ Ｐゴシック"/>
                <a:cs typeface="Arial" charset="0"/>
              </a:rPr>
              <a:t>6) Note: Financial institutions includes banks &amp; specialty finance lenders, Source: </a:t>
            </a:r>
            <a:r>
              <a:rPr lang="en-US" sz="600" kern="1200" dirty="0" err="1">
                <a:latin typeface="Arial" charset="0"/>
                <a:ea typeface="ＭＳ Ｐゴシック"/>
                <a:cs typeface="Arial" charset="0"/>
              </a:rPr>
              <a:t>AutoCount</a:t>
            </a:r>
            <a:r>
              <a:rPr lang="en-US" sz="600" kern="1200" dirty="0">
                <a:latin typeface="Arial" charset="0"/>
                <a:ea typeface="ＭＳ Ｐゴシック"/>
                <a:cs typeface="Arial" charset="0"/>
              </a:rPr>
              <a:t>, most recent quarter originations as of October 2017</a:t>
            </a:r>
          </a:p>
          <a:p>
            <a:pPr marL="257175" indent="-257175" defTabSz="685800" eaLnBrk="0" fontAlgn="base" hangingPunct="0">
              <a:spcBef>
                <a:spcPct val="0"/>
              </a:spcBef>
              <a:spcAft>
                <a:spcPct val="0"/>
              </a:spcAft>
              <a:tabLst>
                <a:tab pos="1883569" algn="l"/>
              </a:tabLst>
            </a:pPr>
            <a:r>
              <a:rPr lang="en-US" sz="600" kern="1200" dirty="0">
                <a:latin typeface="Arial" charset="0"/>
                <a:ea typeface="ＭＳ Ｐゴシック"/>
                <a:cs typeface="Arial" charset="0"/>
              </a:rPr>
              <a:t>7) Source: Regulatory filings, company reports as of June 2017</a:t>
            </a:r>
          </a:p>
        </p:txBody>
      </p:sp>
      <p:pic>
        <p:nvPicPr>
          <p:cNvPr id="11" name="Picture 1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875352" y="1114406"/>
            <a:ext cx="1953944" cy="1276388"/>
          </a:xfrm>
          <a:prstGeom prst="rect">
            <a:avLst/>
          </a:prstGeom>
        </p:spPr>
      </p:pic>
      <p:pic>
        <p:nvPicPr>
          <p:cNvPr id="18" name="Picture 17"/>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886343" y="1827356"/>
            <a:ext cx="1031540" cy="1791717"/>
          </a:xfrm>
          <a:prstGeom prst="rect">
            <a:avLst/>
          </a:prstGeom>
        </p:spPr>
      </p:pic>
      <p:pic>
        <p:nvPicPr>
          <p:cNvPr id="8" name="Picture 7"/>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701147" y="2087232"/>
            <a:ext cx="1210739" cy="1197507"/>
          </a:xfrm>
          <a:prstGeom prst="rect">
            <a:avLst/>
          </a:prstGeom>
        </p:spPr>
      </p:pic>
    </p:spTree>
    <p:extLst>
      <p:ext uri="{BB962C8B-B14F-4D97-AF65-F5344CB8AC3E}">
        <p14:creationId xmlns:p14="http://schemas.microsoft.com/office/powerpoint/2010/main" val="3928593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
        <p:cNvGrpSpPr/>
        <p:nvPr/>
      </p:nvGrpSpPr>
      <p:grpSpPr>
        <a:xfrm>
          <a:off x="0" y="0"/>
          <a:ext cx="0" cy="0"/>
          <a:chOff x="0" y="0"/>
          <a:chExt cx="0" cy="0"/>
        </a:xfrm>
      </p:grpSpPr>
      <p:sp>
        <p:nvSpPr>
          <p:cNvPr id="81" name="Shape 81"/>
          <p:cNvSpPr txBox="1"/>
          <p:nvPr/>
        </p:nvSpPr>
        <p:spPr>
          <a:xfrm>
            <a:off x="428900" y="0"/>
            <a:ext cx="8715100" cy="1063200"/>
          </a:xfrm>
          <a:prstGeom prst="rect">
            <a:avLst/>
          </a:prstGeom>
          <a:noFill/>
          <a:ln>
            <a:noFill/>
          </a:ln>
        </p:spPr>
        <p:txBody>
          <a:bodyPr lIns="91425" tIns="91425" rIns="91425" bIns="91425" anchor="b" anchorCtr="0">
            <a:noAutofit/>
          </a:bodyPr>
          <a:lstStyle/>
          <a:p>
            <a:pPr>
              <a:defRPr/>
            </a:pPr>
            <a:r>
              <a:rPr lang="en-US" sz="2800" dirty="0">
                <a:latin typeface="Overpass" panose="020B0604020202020204" charset="0"/>
              </a:rPr>
              <a:t>Combining all of these technologies &amp; patterns together can create a powerful solution</a:t>
            </a:r>
          </a:p>
        </p:txBody>
      </p:sp>
      <p:sp>
        <p:nvSpPr>
          <p:cNvPr id="83" name="Shape 83"/>
          <p:cNvSpPr txBox="1"/>
          <p:nvPr/>
        </p:nvSpPr>
        <p:spPr>
          <a:xfrm>
            <a:off x="428899" y="1225330"/>
            <a:ext cx="7962541" cy="1689750"/>
          </a:xfrm>
          <a:prstGeom prst="rect">
            <a:avLst/>
          </a:prstGeom>
          <a:noFill/>
          <a:ln>
            <a:noFill/>
          </a:ln>
        </p:spPr>
        <p:txBody>
          <a:bodyPr lIns="91425" tIns="91425" rIns="91425" bIns="91425" anchor="t" anchorCtr="0">
            <a:noAutofit/>
          </a:bodyPr>
          <a:lstStyle/>
          <a:p>
            <a:pPr marL="457200" lvl="0" indent="-292100">
              <a:lnSpc>
                <a:spcPct val="115000"/>
              </a:lnSpc>
              <a:spcBef>
                <a:spcPts val="600"/>
              </a:spcBef>
              <a:buClr>
                <a:srgbClr val="000000"/>
              </a:buClr>
              <a:buFont typeface="Overpass"/>
              <a:buChar char="●"/>
            </a:pPr>
            <a:r>
              <a:rPr lang="en-US" dirty="0">
                <a:latin typeface="Overpass" panose="020B0604020202020204" charset="0"/>
              </a:rPr>
              <a:t>PAM for coordinating a reactive workflow</a:t>
            </a:r>
          </a:p>
          <a:p>
            <a:pPr marL="457200" lvl="0" indent="-292100">
              <a:lnSpc>
                <a:spcPct val="115000"/>
              </a:lnSpc>
              <a:spcBef>
                <a:spcPts val="600"/>
              </a:spcBef>
              <a:buClr>
                <a:srgbClr val="000000"/>
              </a:buClr>
              <a:buFont typeface="Overpass"/>
              <a:buChar char="●"/>
            </a:pPr>
            <a:r>
              <a:rPr lang="en-US" dirty="0">
                <a:latin typeface="Overpass" panose="020B0604020202020204" charset="0"/>
              </a:rPr>
              <a:t>Leverage Kafka as the messaging mechanism between the </a:t>
            </a:r>
            <a:r>
              <a:rPr lang="en-US" dirty="0" err="1">
                <a:latin typeface="Overpass" panose="020B0604020202020204" charset="0"/>
              </a:rPr>
              <a:t>microservices</a:t>
            </a:r>
            <a:r>
              <a:rPr lang="en-US" dirty="0">
                <a:latin typeface="Overpass" panose="020B0604020202020204" charset="0"/>
              </a:rPr>
              <a:t> and BPM Suite</a:t>
            </a:r>
          </a:p>
          <a:p>
            <a:pPr marL="457200" lvl="0" indent="-292100">
              <a:lnSpc>
                <a:spcPct val="115000"/>
              </a:lnSpc>
              <a:spcBef>
                <a:spcPts val="600"/>
              </a:spcBef>
              <a:buClr>
                <a:srgbClr val="000000"/>
              </a:buClr>
              <a:buFont typeface="Overpass"/>
              <a:buChar char="●"/>
            </a:pPr>
            <a:r>
              <a:rPr lang="en-US" dirty="0">
                <a:latin typeface="Overpass" panose="020B0604020202020204" charset="0"/>
              </a:rPr>
              <a:t>Docker for </a:t>
            </a:r>
            <a:r>
              <a:rPr lang="en-US" dirty="0" err="1">
                <a:latin typeface="Overpass" panose="020B0604020202020204" charset="0"/>
              </a:rPr>
              <a:t>microservice</a:t>
            </a:r>
            <a:r>
              <a:rPr lang="en-US" dirty="0">
                <a:latin typeface="Overpass" panose="020B0604020202020204" charset="0"/>
              </a:rPr>
              <a:t> deployment</a:t>
            </a:r>
          </a:p>
          <a:p>
            <a:pPr marL="457200" lvl="0" indent="-292100">
              <a:lnSpc>
                <a:spcPct val="115000"/>
              </a:lnSpc>
              <a:spcBef>
                <a:spcPts val="600"/>
              </a:spcBef>
              <a:buClr>
                <a:srgbClr val="000000"/>
              </a:buClr>
              <a:buFont typeface="Overpass"/>
              <a:buChar char="●"/>
            </a:pPr>
            <a:r>
              <a:rPr lang="en-US" dirty="0">
                <a:latin typeface="Overpass" panose="020B0604020202020204" charset="0"/>
              </a:rPr>
              <a:t>ECS/Kubernetes for </a:t>
            </a:r>
            <a:r>
              <a:rPr lang="en-US" dirty="0" err="1">
                <a:latin typeface="Overpass" panose="020B0604020202020204" charset="0"/>
              </a:rPr>
              <a:t>docker</a:t>
            </a:r>
            <a:r>
              <a:rPr lang="en-US" dirty="0">
                <a:latin typeface="Overpass" panose="020B0604020202020204" charset="0"/>
              </a:rPr>
              <a:t> container management</a:t>
            </a:r>
          </a:p>
          <a:p>
            <a:pPr marL="457200" lvl="0" indent="-292100">
              <a:lnSpc>
                <a:spcPct val="115000"/>
              </a:lnSpc>
              <a:spcBef>
                <a:spcPts val="600"/>
              </a:spcBef>
              <a:buClr>
                <a:srgbClr val="000000"/>
              </a:buClr>
              <a:buFont typeface="Overpass"/>
              <a:buChar char="●"/>
            </a:pPr>
            <a:r>
              <a:rPr lang="en-US" dirty="0">
                <a:latin typeface="Overpass" panose="020B0604020202020204" charset="0"/>
              </a:rPr>
              <a:t>H20 for machine learning</a:t>
            </a:r>
          </a:p>
        </p:txBody>
      </p:sp>
      <p:sp>
        <p:nvSpPr>
          <p:cNvPr id="17" name="Rectangle 16"/>
          <p:cNvSpPr/>
          <p:nvPr/>
        </p:nvSpPr>
        <p:spPr>
          <a:xfrm>
            <a:off x="2956873" y="3352124"/>
            <a:ext cx="2523194" cy="261258"/>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Kafka</a:t>
            </a:r>
          </a:p>
        </p:txBody>
      </p:sp>
      <p:pic>
        <p:nvPicPr>
          <p:cNvPr id="18" name="Picture 2" descr="http://kafka.apache.org/images/logo.png"/>
          <p:cNvPicPr>
            <a:picLocks noChangeAspect="1" noChangeArrowheads="1"/>
          </p:cNvPicPr>
          <p:nvPr/>
        </p:nvPicPr>
        <p:blipFill rotWithShape="1">
          <a:blip r:embed="rId4">
            <a:extLst>
              <a:ext uri="{28A0092B-C50C-407E-A947-70E740481C1C}">
                <a14:useLocalDpi xmlns:a14="http://schemas.microsoft.com/office/drawing/2010/main" val="0"/>
              </a:ext>
            </a:extLst>
          </a:blip>
          <a:srcRect l="-4" r="78342"/>
          <a:stretch/>
        </p:blipFill>
        <p:spPr bwMode="auto">
          <a:xfrm>
            <a:off x="5192713" y="3366117"/>
            <a:ext cx="169303" cy="233272"/>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3796220" y="2649737"/>
            <a:ext cx="844501" cy="544015"/>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PAM</a:t>
            </a:r>
          </a:p>
        </p:txBody>
      </p:sp>
      <p:sp>
        <p:nvSpPr>
          <p:cNvPr id="21" name="Rectangle 20"/>
          <p:cNvSpPr/>
          <p:nvPr/>
        </p:nvSpPr>
        <p:spPr>
          <a:xfrm>
            <a:off x="3891326" y="3936220"/>
            <a:ext cx="1193410" cy="560249"/>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RunModelMS</a:t>
            </a:r>
            <a:endParaRPr lang="en-US" sz="800" dirty="0"/>
          </a:p>
        </p:txBody>
      </p:sp>
      <p:pic>
        <p:nvPicPr>
          <p:cNvPr id="22" name="Picture 2" descr="http://3.bp.blogspot.com/-e7bM4FW9i4w/VK5Xz6Ln8WI/AAAAAAAAz2Y/N9GDIJ_Jv1E/s1600/docker-whale-home-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5419" y="3908773"/>
            <a:ext cx="289052" cy="14737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Red Ha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91326" y="2714219"/>
            <a:ext cx="443860" cy="141521"/>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Arrow Connector 23"/>
          <p:cNvCxnSpPr>
            <a:stCxn id="20" idx="2"/>
          </p:cNvCxnSpPr>
          <p:nvPr/>
        </p:nvCxnSpPr>
        <p:spPr>
          <a:xfrm flipH="1">
            <a:off x="4218470" y="3193752"/>
            <a:ext cx="1" cy="1723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4329620" y="3193752"/>
            <a:ext cx="5566" cy="152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4110392" y="3607321"/>
            <a:ext cx="2864" cy="3358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286649" y="3597202"/>
            <a:ext cx="0" cy="3459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8" name="Picture 2" descr="http://3.bp.blogspot.com/-e7bM4FW9i4w/VK5Xz6Ln8WI/AAAAAAAAz2Y/N9GDIJ_Jv1E/s1600/docker-whale-home-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1397" y="3017281"/>
            <a:ext cx="289052" cy="14737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7"/>
          <a:stretch>
            <a:fillRect/>
          </a:stretch>
        </p:blipFill>
        <p:spPr>
          <a:xfrm>
            <a:off x="4831119" y="4285282"/>
            <a:ext cx="294077" cy="294077"/>
          </a:xfrm>
          <a:prstGeom prst="rect">
            <a:avLst/>
          </a:prstGeom>
        </p:spPr>
      </p:pic>
      <p:pic>
        <p:nvPicPr>
          <p:cNvPr id="30" name="Picture 2" descr="http://3.bp.blogspot.com/-e7bM4FW9i4w/VK5Xz6Ln8WI/AAAAAAAAz2Y/N9GDIJ_Jv1E/s1600/docker-whale-home-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819" y="3396155"/>
            <a:ext cx="289052" cy="147373"/>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p:cNvSpPr/>
          <p:nvPr/>
        </p:nvSpPr>
        <p:spPr>
          <a:xfrm>
            <a:off x="3108960" y="3950744"/>
            <a:ext cx="655558" cy="560249"/>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Calc</a:t>
            </a:r>
            <a:r>
              <a:rPr lang="en-US" sz="800" dirty="0"/>
              <a:t> Features</a:t>
            </a:r>
          </a:p>
        </p:txBody>
      </p:sp>
      <p:pic>
        <p:nvPicPr>
          <p:cNvPr id="32" name="Picture 2" descr="http://3.bp.blogspot.com/-e7bM4FW9i4w/VK5Xz6Ln8WI/AAAAAAAAz2Y/N9GDIJ_Jv1E/s1600/docker-whale-home-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1072" y="3950744"/>
            <a:ext cx="289052" cy="147373"/>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Arrow Connector 32"/>
          <p:cNvCxnSpPr/>
          <p:nvPr/>
        </p:nvCxnSpPr>
        <p:spPr>
          <a:xfrm>
            <a:off x="3315720" y="3618564"/>
            <a:ext cx="2864" cy="3358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3491977" y="3608445"/>
            <a:ext cx="0" cy="3459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0291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Shape 47"/>
          <p:cNvSpPr txBox="1"/>
          <p:nvPr/>
        </p:nvSpPr>
        <p:spPr>
          <a:xfrm>
            <a:off x="605700" y="1353825"/>
            <a:ext cx="7490700" cy="1822200"/>
          </a:xfrm>
          <a:prstGeom prst="rect">
            <a:avLst/>
          </a:prstGeom>
          <a:noFill/>
          <a:ln>
            <a:noFill/>
          </a:ln>
        </p:spPr>
        <p:txBody>
          <a:bodyPr spcFirstLastPara="1" wrap="square" lIns="91425" tIns="91425" rIns="91425" bIns="91425"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lang="en" sz="3200" dirty="0">
                <a:solidFill>
                  <a:srgbClr val="FFFFFF"/>
                </a:solidFill>
                <a:latin typeface="Overpass"/>
                <a:ea typeface="Overpass"/>
                <a:cs typeface="Overpass"/>
                <a:sym typeface="Overpass"/>
              </a:rPr>
              <a:t>Demo use case and Machine Learning components</a:t>
            </a:r>
            <a:endParaRPr kumimoji="0" sz="3200" b="0" i="0" u="none" strike="noStrike" kern="0" cap="none" spc="0" normalizeH="0" baseline="0" noProof="0" dirty="0">
              <a:ln>
                <a:noFill/>
              </a:ln>
              <a:solidFill>
                <a:srgbClr val="FFFFFF"/>
              </a:solidFill>
              <a:effectLst/>
              <a:uLnTx/>
              <a:uFillTx/>
              <a:latin typeface="Overpass"/>
              <a:ea typeface="Overpass"/>
              <a:cs typeface="Overpass"/>
              <a:sym typeface="Overpass"/>
            </a:endParaRPr>
          </a:p>
        </p:txBody>
      </p:sp>
    </p:spTree>
    <p:extLst>
      <p:ext uri="{BB962C8B-B14F-4D97-AF65-F5344CB8AC3E}">
        <p14:creationId xmlns:p14="http://schemas.microsoft.com/office/powerpoint/2010/main" val="34956356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
        <p:cNvGrpSpPr/>
        <p:nvPr/>
      </p:nvGrpSpPr>
      <p:grpSpPr>
        <a:xfrm>
          <a:off x="0" y="0"/>
          <a:ext cx="0" cy="0"/>
          <a:chOff x="0" y="0"/>
          <a:chExt cx="0" cy="0"/>
        </a:xfrm>
      </p:grpSpPr>
      <p:sp>
        <p:nvSpPr>
          <p:cNvPr id="81" name="Shape 81"/>
          <p:cNvSpPr txBox="1"/>
          <p:nvPr/>
        </p:nvSpPr>
        <p:spPr>
          <a:xfrm>
            <a:off x="428900" y="0"/>
            <a:ext cx="8715100" cy="1063200"/>
          </a:xfrm>
          <a:prstGeom prst="rect">
            <a:avLst/>
          </a:prstGeom>
          <a:noFill/>
          <a:ln>
            <a:noFill/>
          </a:ln>
        </p:spPr>
        <p:txBody>
          <a:bodyPr lIns="91425" tIns="91425" rIns="91425" bIns="91425" anchor="b" anchorCtr="0">
            <a:noAutofit/>
          </a:bodyPr>
          <a:lstStyle/>
          <a:p>
            <a:pPr>
              <a:defRPr/>
            </a:pPr>
            <a:r>
              <a:rPr lang="en-US" sz="2800" dirty="0">
                <a:latin typeface="Overpass" panose="020B0604020202020204" charset="0"/>
              </a:rPr>
              <a:t>Fraudulent Transaction Use Case</a:t>
            </a:r>
          </a:p>
        </p:txBody>
      </p:sp>
      <p:pic>
        <p:nvPicPr>
          <p:cNvPr id="6" name="Picture 5"/>
          <p:cNvPicPr>
            <a:picLocks noChangeAspect="1"/>
          </p:cNvPicPr>
          <p:nvPr/>
        </p:nvPicPr>
        <p:blipFill rotWithShape="1">
          <a:blip r:embed="rId4"/>
          <a:srcRect l="7025" t="13899" r="7120" b="30666"/>
          <a:stretch/>
        </p:blipFill>
        <p:spPr>
          <a:xfrm>
            <a:off x="1324054" y="2600761"/>
            <a:ext cx="5758384" cy="2091398"/>
          </a:xfrm>
          <a:prstGeom prst="rect">
            <a:avLst/>
          </a:prstGeom>
        </p:spPr>
      </p:pic>
      <p:pic>
        <p:nvPicPr>
          <p:cNvPr id="3" name="Picture 2"/>
          <p:cNvPicPr>
            <a:picLocks noChangeAspect="1"/>
          </p:cNvPicPr>
          <p:nvPr/>
        </p:nvPicPr>
        <p:blipFill rotWithShape="1">
          <a:blip r:embed="rId5"/>
          <a:srcRect l="6462" t="37495" r="5894" b="33899"/>
          <a:stretch/>
        </p:blipFill>
        <p:spPr>
          <a:xfrm>
            <a:off x="1324054" y="980903"/>
            <a:ext cx="5863979" cy="1471352"/>
          </a:xfrm>
          <a:prstGeom prst="rect">
            <a:avLst/>
          </a:prstGeom>
        </p:spPr>
      </p:pic>
    </p:spTree>
    <p:extLst>
      <p:ext uri="{BB962C8B-B14F-4D97-AF65-F5344CB8AC3E}">
        <p14:creationId xmlns:p14="http://schemas.microsoft.com/office/powerpoint/2010/main" val="153362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
        <p:cNvGrpSpPr/>
        <p:nvPr/>
      </p:nvGrpSpPr>
      <p:grpSpPr>
        <a:xfrm>
          <a:off x="0" y="0"/>
          <a:ext cx="0" cy="0"/>
          <a:chOff x="0" y="0"/>
          <a:chExt cx="0" cy="0"/>
        </a:xfrm>
      </p:grpSpPr>
      <p:sp>
        <p:nvSpPr>
          <p:cNvPr id="81" name="Shape 81"/>
          <p:cNvSpPr txBox="1"/>
          <p:nvPr/>
        </p:nvSpPr>
        <p:spPr>
          <a:xfrm>
            <a:off x="428900" y="0"/>
            <a:ext cx="8715100" cy="1063200"/>
          </a:xfrm>
          <a:prstGeom prst="rect">
            <a:avLst/>
          </a:prstGeom>
          <a:noFill/>
          <a:ln>
            <a:noFill/>
          </a:ln>
        </p:spPr>
        <p:txBody>
          <a:bodyPr lIns="91425" tIns="91425" rIns="91425" bIns="91425" anchor="b" anchorCtr="0">
            <a:noAutofit/>
          </a:bodyPr>
          <a:lstStyle/>
          <a:p>
            <a:pPr>
              <a:defRPr/>
            </a:pPr>
            <a:r>
              <a:rPr lang="en-US" sz="2800" dirty="0">
                <a:latin typeface="Overpass" panose="020B0604020202020204" charset="0"/>
              </a:rPr>
              <a:t>A business process to simulate the transaction</a:t>
            </a:r>
          </a:p>
        </p:txBody>
      </p:sp>
      <p:pic>
        <p:nvPicPr>
          <p:cNvPr id="2" name="Picture 1"/>
          <p:cNvPicPr>
            <a:picLocks noChangeAspect="1"/>
          </p:cNvPicPr>
          <p:nvPr/>
        </p:nvPicPr>
        <p:blipFill rotWithShape="1">
          <a:blip r:embed="rId4"/>
          <a:srcRect t="8926" b="11706"/>
          <a:stretch/>
        </p:blipFill>
        <p:spPr>
          <a:xfrm>
            <a:off x="701270" y="1186952"/>
            <a:ext cx="7489828" cy="3343795"/>
          </a:xfrm>
          <a:prstGeom prst="rect">
            <a:avLst/>
          </a:prstGeom>
        </p:spPr>
      </p:pic>
      <p:sp>
        <p:nvSpPr>
          <p:cNvPr id="3" name="TextBox 2"/>
          <p:cNvSpPr txBox="1"/>
          <p:nvPr/>
        </p:nvSpPr>
        <p:spPr>
          <a:xfrm>
            <a:off x="2591946" y="2151933"/>
            <a:ext cx="5376397" cy="338554"/>
          </a:xfrm>
          <a:prstGeom prst="rect">
            <a:avLst/>
          </a:prstGeom>
          <a:noFill/>
        </p:spPr>
        <p:txBody>
          <a:bodyPr wrap="square" rtlCol="0">
            <a:spAutoFit/>
          </a:bodyPr>
          <a:lstStyle/>
          <a:p>
            <a:r>
              <a:rPr lang="en-US" sz="800" dirty="0"/>
              <a:t>This business process submits the below event to Kafka:</a:t>
            </a:r>
          </a:p>
          <a:p>
            <a:r>
              <a:rPr lang="en-US" sz="800" dirty="0"/>
              <a:t>{"id": "33bb75db-6e13-48ee-8a54-b3976d3d065b","action": “Transaction Received"}</a:t>
            </a:r>
          </a:p>
        </p:txBody>
      </p:sp>
    </p:spTree>
    <p:extLst>
      <p:ext uri="{BB962C8B-B14F-4D97-AF65-F5344CB8AC3E}">
        <p14:creationId xmlns:p14="http://schemas.microsoft.com/office/powerpoint/2010/main" val="1448885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p:nvPr/>
        </p:nvSpPr>
        <p:spPr>
          <a:xfrm>
            <a:off x="95250" y="0"/>
            <a:ext cx="9048750" cy="1063200"/>
          </a:xfrm>
          <a:prstGeom prst="rect">
            <a:avLst/>
          </a:prstGeom>
          <a:noFill/>
          <a:ln>
            <a:noFill/>
          </a:ln>
        </p:spPr>
        <p:txBody>
          <a:bodyPr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Overpass" panose="020B0604020202020204" charset="0"/>
                <a:cs typeface="Arial"/>
                <a:sym typeface="Arial"/>
              </a:rPr>
              <a:t>For the machine</a:t>
            </a:r>
            <a:r>
              <a:rPr kumimoji="0" lang="en-US" sz="2800" b="0" i="0" u="none" strike="noStrike" kern="0" cap="none" spc="0" normalizeH="0" noProof="0" dirty="0">
                <a:ln>
                  <a:noFill/>
                </a:ln>
                <a:solidFill>
                  <a:srgbClr val="000000"/>
                </a:solidFill>
                <a:effectLst/>
                <a:uLnTx/>
                <a:uFillTx/>
                <a:latin typeface="Overpass" panose="020B0604020202020204" charset="0"/>
                <a:cs typeface="Arial"/>
                <a:sym typeface="Arial"/>
              </a:rPr>
              <a:t> learning components,</a:t>
            </a:r>
            <a:r>
              <a:rPr kumimoji="0" lang="en-US" sz="2800" b="0" i="0" u="none" strike="noStrike" kern="0" cap="none" spc="0" normalizeH="0" baseline="0" noProof="0" dirty="0">
                <a:ln>
                  <a:noFill/>
                </a:ln>
                <a:solidFill>
                  <a:srgbClr val="000000"/>
                </a:solidFill>
                <a:effectLst/>
                <a:uLnTx/>
                <a:uFillTx/>
                <a:latin typeface="Overpass" panose="020B0604020202020204" charset="0"/>
                <a:cs typeface="Arial"/>
                <a:sym typeface="Arial"/>
              </a:rPr>
              <a:t> we </a:t>
            </a:r>
            <a:r>
              <a:rPr lang="en-US" sz="2800" dirty="0">
                <a:latin typeface="Overpass" panose="020B0604020202020204" charset="0"/>
              </a:rPr>
              <a:t>are using a Credit Card Fraud Detection dataset from kaggle.com</a:t>
            </a:r>
            <a:endParaRPr kumimoji="0" lang="en-US" sz="2800" b="0" i="0" u="none" strike="noStrike" kern="0" cap="none" spc="0" normalizeH="0" baseline="0" noProof="0" dirty="0">
              <a:ln>
                <a:noFill/>
              </a:ln>
              <a:solidFill>
                <a:srgbClr val="000000"/>
              </a:solidFill>
              <a:effectLst/>
              <a:uLnTx/>
              <a:uFillTx/>
              <a:latin typeface="Overpass" panose="020B0604020202020204" charset="0"/>
              <a:cs typeface="Arial"/>
              <a:sym typeface="Arial"/>
            </a:endParaRPr>
          </a:p>
        </p:txBody>
      </p:sp>
      <p:sp>
        <p:nvSpPr>
          <p:cNvPr id="83" name="Shape 83"/>
          <p:cNvSpPr txBox="1"/>
          <p:nvPr/>
        </p:nvSpPr>
        <p:spPr>
          <a:xfrm>
            <a:off x="428900" y="1225330"/>
            <a:ext cx="7490700" cy="728161"/>
          </a:xfrm>
          <a:prstGeom prst="rect">
            <a:avLst/>
          </a:prstGeom>
          <a:noFill/>
          <a:ln>
            <a:noFill/>
          </a:ln>
        </p:spPr>
        <p:txBody>
          <a:bodyPr lIns="91425" tIns="91425" rIns="91425" bIns="91425" anchor="t" anchorCtr="0">
            <a:noAutofit/>
          </a:bodyPr>
          <a:lstStyle/>
          <a:p>
            <a:pPr marL="285750" indent="-285750">
              <a:buFont typeface="Arial" panose="020B0604020202020204" pitchFamily="34" charset="0"/>
              <a:buChar char="•"/>
            </a:pPr>
            <a:r>
              <a:rPr lang="en-US" sz="1100" dirty="0"/>
              <a:t>Contains 284807 total rows, 492 which are fraud</a:t>
            </a:r>
          </a:p>
          <a:p>
            <a:pPr marL="285750" indent="-285750">
              <a:buFont typeface="Arial" panose="020B0604020202020204" pitchFamily="34" charset="0"/>
              <a:buChar char="•"/>
            </a:pPr>
            <a:r>
              <a:rPr lang="en-US" sz="1100" dirty="0"/>
              <a:t>V1-V28 are unidentifiable numeric features along with Time</a:t>
            </a:r>
          </a:p>
          <a:p>
            <a:pPr marL="285750" indent="-285750">
              <a:buFont typeface="Arial" panose="020B0604020202020204" pitchFamily="34" charset="0"/>
              <a:buChar char="•"/>
            </a:pPr>
            <a:r>
              <a:rPr lang="en-US" sz="1100" dirty="0"/>
              <a:t>The time column contains the seconds elapsed between each transaction and the first transaction in the dataset. </a:t>
            </a:r>
          </a:p>
          <a:p>
            <a:pPr marL="285750" indent="-285750">
              <a:buFont typeface="Arial" panose="020B0604020202020204" pitchFamily="34" charset="0"/>
              <a:buChar char="•"/>
            </a:pPr>
            <a:r>
              <a:rPr lang="en-US" sz="1100" dirty="0"/>
              <a:t>Amount is the transaction amount</a:t>
            </a:r>
          </a:p>
          <a:p>
            <a:pPr marL="285750" indent="-285750">
              <a:buFont typeface="Arial" panose="020B0604020202020204" pitchFamily="34" charset="0"/>
              <a:buChar char="•"/>
            </a:pPr>
            <a:r>
              <a:rPr lang="en-US" sz="1100" dirty="0"/>
              <a:t>Class column is 1 for Fraud, 0 for not fraud</a:t>
            </a:r>
          </a:p>
        </p:txBody>
      </p:sp>
      <p:pic>
        <p:nvPicPr>
          <p:cNvPr id="3" name="Picture 2"/>
          <p:cNvPicPr>
            <a:picLocks noChangeAspect="1"/>
          </p:cNvPicPr>
          <p:nvPr/>
        </p:nvPicPr>
        <p:blipFill rotWithShape="1">
          <a:blip r:embed="rId3"/>
          <a:srcRect b="59152"/>
          <a:stretch/>
        </p:blipFill>
        <p:spPr>
          <a:xfrm>
            <a:off x="245318" y="2528108"/>
            <a:ext cx="8484340" cy="2101042"/>
          </a:xfrm>
          <a:prstGeom prst="rect">
            <a:avLst/>
          </a:prstGeom>
        </p:spPr>
      </p:pic>
      <p:sp>
        <p:nvSpPr>
          <p:cNvPr id="5" name="TextBox 4"/>
          <p:cNvSpPr txBox="1"/>
          <p:nvPr/>
        </p:nvSpPr>
        <p:spPr>
          <a:xfrm>
            <a:off x="1019175" y="4762500"/>
            <a:ext cx="5000625" cy="246221"/>
          </a:xfrm>
          <a:prstGeom prst="rect">
            <a:avLst/>
          </a:prstGeom>
          <a:noFill/>
        </p:spPr>
        <p:txBody>
          <a:bodyPr wrap="square" rtlCol="0">
            <a:spAutoFit/>
          </a:bodyPr>
          <a:lstStyle/>
          <a:p>
            <a:r>
              <a:rPr lang="en-US" sz="1000" dirty="0"/>
              <a:t>https://www.kaggle.com/mlg-ulb/creditcardfraud</a:t>
            </a:r>
          </a:p>
        </p:txBody>
      </p:sp>
    </p:spTree>
    <p:extLst>
      <p:ext uri="{BB962C8B-B14F-4D97-AF65-F5344CB8AC3E}">
        <p14:creationId xmlns:p14="http://schemas.microsoft.com/office/powerpoint/2010/main" val="1334511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
        <p:cNvGrpSpPr/>
        <p:nvPr/>
      </p:nvGrpSpPr>
      <p:grpSpPr>
        <a:xfrm>
          <a:off x="0" y="0"/>
          <a:ext cx="0" cy="0"/>
          <a:chOff x="0" y="0"/>
          <a:chExt cx="0" cy="0"/>
        </a:xfrm>
      </p:grpSpPr>
      <p:sp>
        <p:nvSpPr>
          <p:cNvPr id="81" name="Shape 81"/>
          <p:cNvSpPr txBox="1"/>
          <p:nvPr/>
        </p:nvSpPr>
        <p:spPr>
          <a:xfrm>
            <a:off x="428900" y="-50062"/>
            <a:ext cx="8715100" cy="1063200"/>
          </a:xfrm>
          <a:prstGeom prst="rect">
            <a:avLst/>
          </a:prstGeom>
          <a:noFill/>
          <a:ln>
            <a:noFill/>
          </a:ln>
        </p:spPr>
        <p:txBody>
          <a:bodyPr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Overpass" panose="020B0604020202020204" charset="0"/>
                <a:cs typeface="Arial"/>
                <a:sym typeface="Arial"/>
              </a:rPr>
              <a:t>To build the model we used H2O</a:t>
            </a:r>
            <a:r>
              <a:rPr kumimoji="0" lang="en-US" sz="2800" b="0" i="0" u="none" strike="noStrike" kern="0" cap="none" spc="0" normalizeH="0" noProof="0" dirty="0">
                <a:ln>
                  <a:noFill/>
                </a:ln>
                <a:solidFill>
                  <a:srgbClr val="000000"/>
                </a:solidFill>
                <a:effectLst/>
                <a:uLnTx/>
                <a:uFillTx/>
                <a:latin typeface="Overpass" panose="020B0604020202020204" charset="0"/>
                <a:cs typeface="Arial"/>
                <a:sym typeface="Arial"/>
              </a:rPr>
              <a:t> Flow</a:t>
            </a:r>
            <a:endParaRPr kumimoji="0" lang="en-US" sz="2800" b="0" i="0" u="none" strike="noStrike" kern="0" cap="none" spc="0" normalizeH="0" baseline="0" noProof="0" dirty="0">
              <a:ln>
                <a:noFill/>
              </a:ln>
              <a:solidFill>
                <a:srgbClr val="000000"/>
              </a:solidFill>
              <a:effectLst/>
              <a:uLnTx/>
              <a:uFillTx/>
              <a:latin typeface="Overpass" panose="020B0604020202020204" charset="0"/>
              <a:cs typeface="Arial"/>
              <a:sym typeface="Arial"/>
            </a:endParaRPr>
          </a:p>
        </p:txBody>
      </p:sp>
      <p:sp>
        <p:nvSpPr>
          <p:cNvPr id="83" name="Shape 83"/>
          <p:cNvSpPr txBox="1"/>
          <p:nvPr/>
        </p:nvSpPr>
        <p:spPr>
          <a:xfrm>
            <a:off x="5294863" y="1158784"/>
            <a:ext cx="3719075" cy="2644800"/>
          </a:xfrm>
          <a:prstGeom prst="rect">
            <a:avLst/>
          </a:prstGeom>
          <a:noFill/>
          <a:ln>
            <a:noFill/>
          </a:ln>
        </p:spPr>
        <p:txBody>
          <a:bodyPr lIns="91425" tIns="91425" rIns="91425" bIns="91425" anchor="t" anchorCtr="0">
            <a:noAutofit/>
          </a:bodyPr>
          <a:lstStyle/>
          <a:p>
            <a:pPr marL="457200" lvl="0" indent="-292100">
              <a:lnSpc>
                <a:spcPct val="115000"/>
              </a:lnSpc>
              <a:spcBef>
                <a:spcPts val="600"/>
              </a:spcBef>
              <a:buClr>
                <a:srgbClr val="000000"/>
              </a:buClr>
              <a:buFont typeface="Overpass"/>
              <a:buChar char="●"/>
            </a:pPr>
            <a:r>
              <a:rPr lang="en-US" dirty="0"/>
              <a:t>H2O Flow is an open-source user interface for building H2O models</a:t>
            </a:r>
          </a:p>
          <a:p>
            <a:pPr marL="457200" lvl="0" indent="-292100">
              <a:lnSpc>
                <a:spcPct val="115000"/>
              </a:lnSpc>
              <a:spcBef>
                <a:spcPts val="600"/>
              </a:spcBef>
              <a:buClr>
                <a:srgbClr val="000000"/>
              </a:buClr>
              <a:buFont typeface="Overpass"/>
              <a:buChar char="●"/>
            </a:pPr>
            <a:r>
              <a:rPr kumimoji="0" lang="en-US" sz="1400" b="0" i="0" u="none" strike="noStrike" kern="0" cap="none" spc="0" normalizeH="0" baseline="0" noProof="0" dirty="0">
                <a:ln>
                  <a:noFill/>
                </a:ln>
                <a:solidFill>
                  <a:srgbClr val="000000"/>
                </a:solidFill>
                <a:effectLst/>
                <a:uLnTx/>
                <a:uFillTx/>
                <a:latin typeface="Arial"/>
                <a:cs typeface="Arial"/>
                <a:sym typeface="Arial"/>
              </a:rPr>
              <a:t>Very easy to get up in running.  Basically download the zip file and run the jar file</a:t>
            </a:r>
          </a:p>
          <a:p>
            <a:pPr marL="165100" lvl="0">
              <a:lnSpc>
                <a:spcPct val="115000"/>
              </a:lnSpc>
              <a:spcBef>
                <a:spcPts val="600"/>
              </a:spcBef>
              <a:buClr>
                <a:srgbClr val="000000"/>
              </a:buClr>
            </a:pPr>
            <a:r>
              <a:rPr lang="pt-BR" dirty="0"/>
              <a:t>	unzip h2o-3.16.0.2.zip</a:t>
            </a:r>
          </a:p>
          <a:p>
            <a:pPr marL="165100" lvl="0">
              <a:lnSpc>
                <a:spcPct val="115000"/>
              </a:lnSpc>
              <a:spcBef>
                <a:spcPts val="600"/>
              </a:spcBef>
              <a:buClr>
                <a:srgbClr val="000000"/>
              </a:buClr>
            </a:pPr>
            <a:r>
              <a:rPr lang="pt-BR" dirty="0"/>
              <a:t>	cd h2o-3.16.0.2</a:t>
            </a:r>
          </a:p>
          <a:p>
            <a:pPr marL="165100" lvl="0">
              <a:lnSpc>
                <a:spcPct val="115000"/>
              </a:lnSpc>
              <a:spcBef>
                <a:spcPts val="600"/>
              </a:spcBef>
              <a:buClr>
                <a:srgbClr val="000000"/>
              </a:buClr>
            </a:pPr>
            <a:r>
              <a:rPr lang="pt-BR" dirty="0"/>
              <a:t>	java -jar h2o.jar</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457200" indent="-292100">
              <a:lnSpc>
                <a:spcPct val="115000"/>
              </a:lnSpc>
              <a:spcBef>
                <a:spcPts val="600"/>
              </a:spcBef>
              <a:buClr>
                <a:srgbClr val="000000"/>
              </a:buClr>
              <a:buFont typeface="Overpass"/>
              <a:buChar char="●"/>
            </a:pPr>
            <a:r>
              <a:rPr lang="en-US" dirty="0"/>
              <a:t>Navigate to </a:t>
            </a:r>
            <a:r>
              <a:rPr lang="en-US" dirty="0">
                <a:hlinkClick r:id="rId4"/>
              </a:rPr>
              <a:t>http://localhost:54321</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292100" algn="l" defTabSz="914400" rtl="0" eaLnBrk="1" fontAlgn="auto" latinLnBrk="0" hangingPunct="1">
              <a:lnSpc>
                <a:spcPct val="115000"/>
              </a:lnSpc>
              <a:spcBef>
                <a:spcPts val="600"/>
              </a:spcBef>
              <a:spcAft>
                <a:spcPts val="0"/>
              </a:spcAft>
              <a:buClr>
                <a:srgbClr val="000000"/>
              </a:buClr>
              <a:buSzTx/>
              <a:buFont typeface="Overpass"/>
              <a:buChar char="●"/>
              <a:tabLst/>
              <a:defRPr/>
            </a:pPr>
            <a:endPar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endParaRPr>
          </a:p>
          <a:p>
            <a:pPr marL="165100" marR="0" lvl="1" indent="0" algn="l" defTabSz="914400" rtl="0" eaLnBrk="1" fontAlgn="auto" latinLnBrk="0" hangingPunct="1">
              <a:lnSpc>
                <a:spcPct val="115000"/>
              </a:lnSpc>
              <a:spcBef>
                <a:spcPts val="600"/>
              </a:spcBef>
              <a:spcAft>
                <a:spcPts val="0"/>
              </a:spcAft>
              <a:buClr>
                <a:srgbClr val="000000"/>
              </a:buClr>
              <a:buSzTx/>
              <a:buFontTx/>
              <a:buNone/>
              <a:tabLst/>
              <a:defRPr/>
            </a:pPr>
            <a:endPar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endParaRPr>
          </a:p>
          <a:p>
            <a:pPr marL="457200" marR="0" lvl="0" indent="-292100" algn="l" defTabSz="914400" rtl="0" eaLnBrk="1" fontAlgn="auto" latinLnBrk="0" hangingPunct="1">
              <a:lnSpc>
                <a:spcPct val="115000"/>
              </a:lnSpc>
              <a:spcBef>
                <a:spcPts val="600"/>
              </a:spcBef>
              <a:spcAft>
                <a:spcPts val="0"/>
              </a:spcAft>
              <a:buClr>
                <a:srgbClr val="000000"/>
              </a:buClr>
              <a:buSzTx/>
              <a:buFont typeface="Overpass"/>
              <a:buChar char="●"/>
              <a:tabLst/>
              <a:defRPr/>
            </a:pPr>
            <a:endPar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endParaRPr>
          </a:p>
          <a:p>
            <a:pPr marL="457200" marR="0" lvl="3" indent="-292100" algn="l" defTabSz="914400" rtl="0" eaLnBrk="1" fontAlgn="auto" latinLnBrk="0" hangingPunct="1">
              <a:lnSpc>
                <a:spcPct val="115000"/>
              </a:lnSpc>
              <a:spcBef>
                <a:spcPts val="600"/>
              </a:spcBef>
              <a:spcAft>
                <a:spcPts val="0"/>
              </a:spcAft>
              <a:buClr>
                <a:srgbClr val="000000"/>
              </a:buClr>
              <a:buSzTx/>
              <a:buFont typeface="Overpass"/>
              <a:buChar char="●"/>
              <a:tabLst/>
              <a:defRPr/>
            </a:pPr>
            <a:endPar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endParaRPr>
          </a:p>
          <a:p>
            <a:pPr marL="457200" marR="0" lvl="8" indent="-292100" algn="l" defTabSz="914400" rtl="0" eaLnBrk="1" fontAlgn="auto" latinLnBrk="0" hangingPunct="1">
              <a:lnSpc>
                <a:spcPct val="115000"/>
              </a:lnSpc>
              <a:spcBef>
                <a:spcPts val="600"/>
              </a:spcBef>
              <a:spcAft>
                <a:spcPts val="0"/>
              </a:spcAft>
              <a:buClr>
                <a:srgbClr val="000000"/>
              </a:buClr>
              <a:buSzTx/>
              <a:buFont typeface="Overpass"/>
              <a:buChar char="●"/>
              <a:tabLst/>
              <a:defRPr/>
            </a:pPr>
            <a:endPar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endParaRPr>
          </a:p>
          <a:p>
            <a:pPr marL="457200" marR="0" lvl="0" indent="-292100" algn="l" defTabSz="914400" rtl="0" eaLnBrk="1" fontAlgn="auto" latinLnBrk="0" hangingPunct="1">
              <a:lnSpc>
                <a:spcPct val="115000"/>
              </a:lnSpc>
              <a:spcBef>
                <a:spcPts val="600"/>
              </a:spcBef>
              <a:spcAft>
                <a:spcPts val="0"/>
              </a:spcAft>
              <a:buClr>
                <a:srgbClr val="000000"/>
              </a:buClr>
              <a:buSzTx/>
              <a:buFont typeface="Overpass"/>
              <a:buChar char="●"/>
              <a:tabLst/>
              <a:defRPr/>
            </a:pPr>
            <a:endParaRPr kumimoji="0" lang="en" sz="1400" b="0" i="0" u="none" strike="noStrike" kern="0" cap="none" spc="0" normalizeH="0" baseline="0" noProof="0" dirty="0">
              <a:ln>
                <a:noFill/>
              </a:ln>
              <a:solidFill>
                <a:srgbClr val="000000"/>
              </a:solidFill>
              <a:effectLst/>
              <a:uLnTx/>
              <a:uFillTx/>
              <a:latin typeface="Overpass"/>
              <a:ea typeface="Overpass"/>
              <a:cs typeface="Overpass"/>
              <a:sym typeface="Overpass"/>
            </a:endParaRPr>
          </a:p>
        </p:txBody>
      </p:sp>
      <p:pic>
        <p:nvPicPr>
          <p:cNvPr id="3" name="Picture 2"/>
          <p:cNvPicPr>
            <a:picLocks noChangeAspect="1"/>
          </p:cNvPicPr>
          <p:nvPr/>
        </p:nvPicPr>
        <p:blipFill rotWithShape="1">
          <a:blip r:embed="rId5"/>
          <a:srcRect t="9290" b="8614"/>
          <a:stretch/>
        </p:blipFill>
        <p:spPr>
          <a:xfrm>
            <a:off x="196578" y="1209675"/>
            <a:ext cx="5251910" cy="3449291"/>
          </a:xfrm>
          <a:prstGeom prst="rect">
            <a:avLst/>
          </a:prstGeom>
        </p:spPr>
      </p:pic>
    </p:spTree>
    <p:extLst>
      <p:ext uri="{BB962C8B-B14F-4D97-AF65-F5344CB8AC3E}">
        <p14:creationId xmlns:p14="http://schemas.microsoft.com/office/powerpoint/2010/main" val="948430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
        <p:cNvGrpSpPr/>
        <p:nvPr/>
      </p:nvGrpSpPr>
      <p:grpSpPr>
        <a:xfrm>
          <a:off x="0" y="0"/>
          <a:ext cx="0" cy="0"/>
          <a:chOff x="0" y="0"/>
          <a:chExt cx="0" cy="0"/>
        </a:xfrm>
      </p:grpSpPr>
      <p:sp>
        <p:nvSpPr>
          <p:cNvPr id="81" name="Shape 81"/>
          <p:cNvSpPr txBox="1"/>
          <p:nvPr/>
        </p:nvSpPr>
        <p:spPr>
          <a:xfrm>
            <a:off x="428900" y="0"/>
            <a:ext cx="8715100" cy="1063200"/>
          </a:xfrm>
          <a:prstGeom prst="rect">
            <a:avLst/>
          </a:prstGeom>
          <a:noFill/>
          <a:ln>
            <a:noFill/>
          </a:ln>
        </p:spPr>
        <p:txBody>
          <a:bodyPr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Overpass" panose="020B0604020202020204" charset="0"/>
                <a:cs typeface="Arial"/>
                <a:sym typeface="Arial"/>
              </a:rPr>
              <a:t>H2O</a:t>
            </a:r>
            <a:r>
              <a:rPr kumimoji="0" lang="en-US" sz="2800" b="0" i="0" u="none" strike="noStrike" kern="0" cap="none" spc="0" normalizeH="0" noProof="0" dirty="0">
                <a:ln>
                  <a:noFill/>
                </a:ln>
                <a:solidFill>
                  <a:srgbClr val="000000"/>
                </a:solidFill>
                <a:effectLst/>
                <a:uLnTx/>
                <a:uFillTx/>
                <a:latin typeface="Overpass" panose="020B0604020202020204" charset="0"/>
                <a:cs typeface="Arial"/>
                <a:sym typeface="Arial"/>
              </a:rPr>
              <a:t> Flow enables you to do multiple trial runs with various algorithms</a:t>
            </a:r>
            <a:endParaRPr kumimoji="0" lang="en-US" sz="2800" b="0" i="0" u="none" strike="noStrike" kern="0" cap="none" spc="0" normalizeH="0" baseline="0" noProof="0" dirty="0">
              <a:ln>
                <a:noFill/>
              </a:ln>
              <a:solidFill>
                <a:srgbClr val="000000"/>
              </a:solidFill>
              <a:effectLst/>
              <a:uLnTx/>
              <a:uFillTx/>
              <a:latin typeface="Overpass" panose="020B0604020202020204" charset="0"/>
              <a:cs typeface="Arial"/>
              <a:sym typeface="Arial"/>
            </a:endParaRPr>
          </a:p>
        </p:txBody>
      </p:sp>
      <p:sp>
        <p:nvSpPr>
          <p:cNvPr id="83" name="Shape 83"/>
          <p:cNvSpPr txBox="1"/>
          <p:nvPr/>
        </p:nvSpPr>
        <p:spPr>
          <a:xfrm>
            <a:off x="4751321" y="1187718"/>
            <a:ext cx="4294961" cy="2644800"/>
          </a:xfrm>
          <a:prstGeom prst="rect">
            <a:avLst/>
          </a:prstGeom>
          <a:noFill/>
          <a:ln>
            <a:noFill/>
          </a:ln>
        </p:spPr>
        <p:txBody>
          <a:bodyPr lIns="91425" tIns="91425" rIns="91425" bIns="91425" anchor="t" anchorCtr="0">
            <a:noAutofit/>
          </a:bodyPr>
          <a:lstStyle/>
          <a:p>
            <a:pPr marL="457200" lvl="0" indent="-292100">
              <a:lnSpc>
                <a:spcPct val="115000"/>
              </a:lnSpc>
              <a:spcBef>
                <a:spcPts val="600"/>
              </a:spcBef>
              <a:buClr>
                <a:srgbClr val="000000"/>
              </a:buClr>
              <a:buFont typeface="Overpass"/>
              <a:buChar char="●"/>
            </a:pPr>
            <a:r>
              <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rPr>
              <a:t>Important that the training and validation frame are not the same dataset</a:t>
            </a:r>
          </a:p>
          <a:p>
            <a:pPr marL="457200" lvl="0" indent="-292100">
              <a:lnSpc>
                <a:spcPct val="115000"/>
              </a:lnSpc>
              <a:spcBef>
                <a:spcPts val="600"/>
              </a:spcBef>
              <a:buClr>
                <a:srgbClr val="000000"/>
              </a:buClr>
              <a:buFont typeface="Overpass"/>
              <a:buChar char="●"/>
            </a:pPr>
            <a:endPar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endParaRPr>
          </a:p>
          <a:p>
            <a:pPr marL="457200" lvl="0" indent="-292100">
              <a:lnSpc>
                <a:spcPct val="115000"/>
              </a:lnSpc>
              <a:spcBef>
                <a:spcPts val="600"/>
              </a:spcBef>
              <a:buClr>
                <a:srgbClr val="000000"/>
              </a:buClr>
              <a:buFont typeface="Overpass"/>
              <a:buChar char="●"/>
            </a:pPr>
            <a:r>
              <a:rPr kumimoji="0" lang="en-US" sz="1400" b="0" i="0" u="none" strike="noStrike" kern="0" cap="none" spc="0" normalizeH="0" baseline="0" noProof="0" dirty="0" err="1">
                <a:ln>
                  <a:noFill/>
                </a:ln>
                <a:solidFill>
                  <a:srgbClr val="000000"/>
                </a:solidFill>
                <a:effectLst/>
                <a:uLnTx/>
                <a:uFillTx/>
                <a:latin typeface="Overpass" panose="020B0604020202020204" charset="0"/>
                <a:cs typeface="Arial"/>
                <a:sym typeface="Arial"/>
              </a:rPr>
              <a:t>Response_column</a:t>
            </a:r>
            <a:r>
              <a:rPr kumimoji="0" lang="en-US" sz="1400" b="0" i="0" u="none" strike="noStrike" kern="0" cap="none" spc="0" normalizeH="0" noProof="0" dirty="0">
                <a:ln>
                  <a:noFill/>
                </a:ln>
                <a:solidFill>
                  <a:srgbClr val="000000"/>
                </a:solidFill>
                <a:effectLst/>
                <a:uLnTx/>
                <a:uFillTx/>
                <a:latin typeface="Overpass" panose="020B0604020202020204" charset="0"/>
                <a:cs typeface="Arial"/>
                <a:sym typeface="Arial"/>
              </a:rPr>
              <a:t> is important as this is the data element you are trying to predict</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292100" algn="l" defTabSz="914400" rtl="0" eaLnBrk="1" fontAlgn="auto" latinLnBrk="0" hangingPunct="1">
              <a:lnSpc>
                <a:spcPct val="115000"/>
              </a:lnSpc>
              <a:spcBef>
                <a:spcPts val="600"/>
              </a:spcBef>
              <a:spcAft>
                <a:spcPts val="0"/>
              </a:spcAft>
              <a:buClr>
                <a:srgbClr val="000000"/>
              </a:buClr>
              <a:buSzTx/>
              <a:buFont typeface="Overpass"/>
              <a:buChar char="●"/>
              <a:tabLst/>
              <a:defRPr/>
            </a:pPr>
            <a:endPar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endParaRPr>
          </a:p>
          <a:p>
            <a:pPr marL="165100" marR="0" lvl="1" indent="0" algn="l" defTabSz="914400" rtl="0" eaLnBrk="1" fontAlgn="auto" latinLnBrk="0" hangingPunct="1">
              <a:lnSpc>
                <a:spcPct val="115000"/>
              </a:lnSpc>
              <a:spcBef>
                <a:spcPts val="600"/>
              </a:spcBef>
              <a:spcAft>
                <a:spcPts val="0"/>
              </a:spcAft>
              <a:buClr>
                <a:srgbClr val="000000"/>
              </a:buClr>
              <a:buSzTx/>
              <a:buFontTx/>
              <a:buNone/>
              <a:tabLst/>
              <a:defRPr/>
            </a:pPr>
            <a:endPar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endParaRPr>
          </a:p>
          <a:p>
            <a:pPr marL="457200" marR="0" lvl="0" indent="-292100" algn="l" defTabSz="914400" rtl="0" eaLnBrk="1" fontAlgn="auto" latinLnBrk="0" hangingPunct="1">
              <a:lnSpc>
                <a:spcPct val="115000"/>
              </a:lnSpc>
              <a:spcBef>
                <a:spcPts val="600"/>
              </a:spcBef>
              <a:spcAft>
                <a:spcPts val="0"/>
              </a:spcAft>
              <a:buClr>
                <a:srgbClr val="000000"/>
              </a:buClr>
              <a:buSzTx/>
              <a:buFont typeface="Overpass"/>
              <a:buChar char="●"/>
              <a:tabLst/>
              <a:defRPr/>
            </a:pPr>
            <a:endPar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endParaRPr>
          </a:p>
          <a:p>
            <a:pPr marL="457200" marR="0" lvl="3" indent="-292100" algn="l" defTabSz="914400" rtl="0" eaLnBrk="1" fontAlgn="auto" latinLnBrk="0" hangingPunct="1">
              <a:lnSpc>
                <a:spcPct val="115000"/>
              </a:lnSpc>
              <a:spcBef>
                <a:spcPts val="600"/>
              </a:spcBef>
              <a:spcAft>
                <a:spcPts val="0"/>
              </a:spcAft>
              <a:buClr>
                <a:srgbClr val="000000"/>
              </a:buClr>
              <a:buSzTx/>
              <a:buFont typeface="Overpass"/>
              <a:buChar char="●"/>
              <a:tabLst/>
              <a:defRPr/>
            </a:pPr>
            <a:endPar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endParaRPr>
          </a:p>
          <a:p>
            <a:pPr marL="457200" marR="0" lvl="8" indent="-292100" algn="l" defTabSz="914400" rtl="0" eaLnBrk="1" fontAlgn="auto" latinLnBrk="0" hangingPunct="1">
              <a:lnSpc>
                <a:spcPct val="115000"/>
              </a:lnSpc>
              <a:spcBef>
                <a:spcPts val="600"/>
              </a:spcBef>
              <a:spcAft>
                <a:spcPts val="0"/>
              </a:spcAft>
              <a:buClr>
                <a:srgbClr val="000000"/>
              </a:buClr>
              <a:buSzTx/>
              <a:buFont typeface="Overpass"/>
              <a:buChar char="●"/>
              <a:tabLst/>
              <a:defRPr/>
            </a:pPr>
            <a:endPar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endParaRPr>
          </a:p>
          <a:p>
            <a:pPr marL="457200" marR="0" lvl="0" indent="-292100" algn="l" defTabSz="914400" rtl="0" eaLnBrk="1" fontAlgn="auto" latinLnBrk="0" hangingPunct="1">
              <a:lnSpc>
                <a:spcPct val="115000"/>
              </a:lnSpc>
              <a:spcBef>
                <a:spcPts val="600"/>
              </a:spcBef>
              <a:spcAft>
                <a:spcPts val="0"/>
              </a:spcAft>
              <a:buClr>
                <a:srgbClr val="000000"/>
              </a:buClr>
              <a:buSzTx/>
              <a:buFont typeface="Overpass"/>
              <a:buChar char="●"/>
              <a:tabLst/>
              <a:defRPr/>
            </a:pPr>
            <a:endParaRPr kumimoji="0" lang="en" sz="1400" b="0" i="0" u="none" strike="noStrike" kern="0" cap="none" spc="0" normalizeH="0" baseline="0" noProof="0" dirty="0">
              <a:ln>
                <a:noFill/>
              </a:ln>
              <a:solidFill>
                <a:srgbClr val="000000"/>
              </a:solidFill>
              <a:effectLst/>
              <a:uLnTx/>
              <a:uFillTx/>
              <a:latin typeface="Overpass"/>
              <a:ea typeface="Overpass"/>
              <a:cs typeface="Overpass"/>
              <a:sym typeface="Overpass"/>
            </a:endParaRPr>
          </a:p>
        </p:txBody>
      </p:sp>
      <p:pic>
        <p:nvPicPr>
          <p:cNvPr id="4" name="Picture 3"/>
          <p:cNvPicPr>
            <a:picLocks noChangeAspect="1"/>
          </p:cNvPicPr>
          <p:nvPr/>
        </p:nvPicPr>
        <p:blipFill rotWithShape="1">
          <a:blip r:embed="rId4"/>
          <a:srcRect b="9785"/>
          <a:stretch/>
        </p:blipFill>
        <p:spPr>
          <a:xfrm>
            <a:off x="249382" y="1063201"/>
            <a:ext cx="4404222" cy="3508800"/>
          </a:xfrm>
          <a:prstGeom prst="rect">
            <a:avLst/>
          </a:prstGeom>
        </p:spPr>
      </p:pic>
    </p:spTree>
    <p:extLst>
      <p:ext uri="{BB962C8B-B14F-4D97-AF65-F5344CB8AC3E}">
        <p14:creationId xmlns:p14="http://schemas.microsoft.com/office/powerpoint/2010/main" val="26096140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
        <p:cNvGrpSpPr/>
        <p:nvPr/>
      </p:nvGrpSpPr>
      <p:grpSpPr>
        <a:xfrm>
          <a:off x="0" y="0"/>
          <a:ext cx="0" cy="0"/>
          <a:chOff x="0" y="0"/>
          <a:chExt cx="0" cy="0"/>
        </a:xfrm>
      </p:grpSpPr>
      <p:sp>
        <p:nvSpPr>
          <p:cNvPr id="81" name="Shape 81"/>
          <p:cNvSpPr txBox="1"/>
          <p:nvPr/>
        </p:nvSpPr>
        <p:spPr>
          <a:xfrm>
            <a:off x="108065" y="-31834"/>
            <a:ext cx="9019310" cy="930196"/>
          </a:xfrm>
          <a:prstGeom prst="rect">
            <a:avLst/>
          </a:prstGeom>
          <a:noFill/>
          <a:ln>
            <a:noFill/>
          </a:ln>
        </p:spPr>
        <p:txBody>
          <a:bodyPr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Overpass" panose="020B0604020202020204" charset="0"/>
                <a:cs typeface="Arial"/>
                <a:sym typeface="Arial"/>
              </a:rPr>
              <a:t>Distributed Random Forest performed better than Gradient Boosting Machine (GBM)</a:t>
            </a:r>
          </a:p>
        </p:txBody>
      </p:sp>
      <p:sp>
        <p:nvSpPr>
          <p:cNvPr id="83" name="Shape 83"/>
          <p:cNvSpPr txBox="1"/>
          <p:nvPr/>
        </p:nvSpPr>
        <p:spPr>
          <a:xfrm>
            <a:off x="5527490" y="996525"/>
            <a:ext cx="3441943" cy="2644800"/>
          </a:xfrm>
          <a:prstGeom prst="rect">
            <a:avLst/>
          </a:prstGeom>
          <a:noFill/>
          <a:ln>
            <a:noFill/>
          </a:ln>
        </p:spPr>
        <p:txBody>
          <a:bodyPr lIns="91425" tIns="91425" rIns="91425" bIns="91425" anchor="t" anchorCtr="0">
            <a:noAutofit/>
          </a:bodyPr>
          <a:lstStyle/>
          <a:p>
            <a:pPr marL="457200" marR="0" lvl="0" indent="-292100" algn="l" defTabSz="914400" rtl="0" eaLnBrk="1" fontAlgn="auto" latinLnBrk="0" hangingPunct="1">
              <a:lnSpc>
                <a:spcPct val="115000"/>
              </a:lnSpc>
              <a:spcBef>
                <a:spcPts val="600"/>
              </a:spcBef>
              <a:spcAft>
                <a:spcPts val="0"/>
              </a:spcAft>
              <a:buClr>
                <a:srgbClr val="000000"/>
              </a:buClr>
              <a:buSzTx/>
              <a:buFont typeface="Overpass"/>
              <a:buChar char="●"/>
              <a:tabLst/>
              <a:defRPr/>
            </a:pPr>
            <a:r>
              <a:rPr kumimoji="0" lang="en-US" sz="1400" b="1" i="0" u="none" strike="noStrike" kern="0" cap="none" spc="0" normalizeH="0" baseline="0" noProof="0" dirty="0">
                <a:ln>
                  <a:noFill/>
                </a:ln>
                <a:solidFill>
                  <a:srgbClr val="000000"/>
                </a:solidFill>
                <a:effectLst/>
                <a:uLnTx/>
                <a:uFillTx/>
                <a:latin typeface="Arial"/>
                <a:cs typeface="Arial"/>
                <a:sym typeface="Arial"/>
              </a:rPr>
              <a:t>Distributed Random Forest</a:t>
            </a:r>
            <a:r>
              <a:rPr kumimoji="0" lang="en-US" sz="1400" b="1" i="0" u="none" strike="noStrike" kern="0" cap="none" spc="0" normalizeH="0" noProof="0" dirty="0">
                <a:ln>
                  <a:noFill/>
                </a:ln>
                <a:solidFill>
                  <a:srgbClr val="000000"/>
                </a:solidFill>
                <a:effectLst/>
                <a:uLnTx/>
                <a:uFillTx/>
                <a:latin typeface="Arial"/>
                <a:cs typeface="Arial"/>
                <a:sym typeface="Arial"/>
              </a:rPr>
              <a:t> performed better than Gradient Boosting Machine (GBM) Algorithm</a:t>
            </a:r>
          </a:p>
          <a:p>
            <a:pPr marL="457200" indent="-292100">
              <a:lnSpc>
                <a:spcPct val="115000"/>
              </a:lnSpc>
              <a:spcBef>
                <a:spcPts val="600"/>
              </a:spcBef>
              <a:buClr>
                <a:srgbClr val="000000"/>
              </a:buClr>
              <a:buFont typeface="Overpass"/>
              <a:buChar char="●"/>
            </a:pPr>
            <a:r>
              <a:rPr lang="en-US" dirty="0">
                <a:latin typeface="Overpass" panose="020B0604020202020204" charset="0"/>
              </a:rPr>
              <a:t>Both Random Forest and GBM are machine learning techniques for regression and classification problems, which produces a prediction model in the form of an ensemble of weak prediction models, typically decision trees.</a:t>
            </a:r>
          </a:p>
          <a:p>
            <a:pPr marL="457200" indent="-292100">
              <a:lnSpc>
                <a:spcPct val="115000"/>
              </a:lnSpc>
              <a:spcBef>
                <a:spcPts val="600"/>
              </a:spcBef>
              <a:buClr>
                <a:srgbClr val="000000"/>
              </a:buClr>
              <a:buFont typeface="Overpass"/>
              <a:buChar char="●"/>
            </a:pPr>
            <a:r>
              <a:rPr lang="en-US" dirty="0">
                <a:latin typeface="Overpass" panose="020B0604020202020204" charset="0"/>
              </a:rPr>
              <a:t>Random Forest uses deep decision trees, while GBM uses shallower decision trees</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292100" algn="l" defTabSz="914400" rtl="0" eaLnBrk="1" fontAlgn="auto" latinLnBrk="0" hangingPunct="1">
              <a:lnSpc>
                <a:spcPct val="115000"/>
              </a:lnSpc>
              <a:spcBef>
                <a:spcPts val="600"/>
              </a:spcBef>
              <a:spcAft>
                <a:spcPts val="0"/>
              </a:spcAft>
              <a:buClr>
                <a:srgbClr val="000000"/>
              </a:buClr>
              <a:buSzTx/>
              <a:buFont typeface="Overpass"/>
              <a:buChar char="●"/>
              <a:tabLst/>
              <a:defRPr/>
            </a:pPr>
            <a:endPar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endParaRPr>
          </a:p>
          <a:p>
            <a:pPr marL="165100" marR="0" lvl="1" indent="0" algn="l" defTabSz="914400" rtl="0" eaLnBrk="1" fontAlgn="auto" latinLnBrk="0" hangingPunct="1">
              <a:lnSpc>
                <a:spcPct val="115000"/>
              </a:lnSpc>
              <a:spcBef>
                <a:spcPts val="600"/>
              </a:spcBef>
              <a:spcAft>
                <a:spcPts val="0"/>
              </a:spcAft>
              <a:buClr>
                <a:srgbClr val="000000"/>
              </a:buClr>
              <a:buSzTx/>
              <a:buFontTx/>
              <a:buNone/>
              <a:tabLst/>
              <a:defRPr/>
            </a:pPr>
            <a:endPar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endParaRPr>
          </a:p>
          <a:p>
            <a:pPr marL="457200" marR="0" lvl="0" indent="-292100" algn="l" defTabSz="914400" rtl="0" eaLnBrk="1" fontAlgn="auto" latinLnBrk="0" hangingPunct="1">
              <a:lnSpc>
                <a:spcPct val="115000"/>
              </a:lnSpc>
              <a:spcBef>
                <a:spcPts val="600"/>
              </a:spcBef>
              <a:spcAft>
                <a:spcPts val="0"/>
              </a:spcAft>
              <a:buClr>
                <a:srgbClr val="000000"/>
              </a:buClr>
              <a:buSzTx/>
              <a:buFont typeface="Overpass"/>
              <a:buChar char="●"/>
              <a:tabLst/>
              <a:defRPr/>
            </a:pPr>
            <a:endPar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endParaRPr>
          </a:p>
          <a:p>
            <a:pPr marL="457200" marR="0" lvl="3" indent="-292100" algn="l" defTabSz="914400" rtl="0" eaLnBrk="1" fontAlgn="auto" latinLnBrk="0" hangingPunct="1">
              <a:lnSpc>
                <a:spcPct val="115000"/>
              </a:lnSpc>
              <a:spcBef>
                <a:spcPts val="600"/>
              </a:spcBef>
              <a:spcAft>
                <a:spcPts val="0"/>
              </a:spcAft>
              <a:buClr>
                <a:srgbClr val="000000"/>
              </a:buClr>
              <a:buSzTx/>
              <a:buFont typeface="Overpass"/>
              <a:buChar char="●"/>
              <a:tabLst/>
              <a:defRPr/>
            </a:pPr>
            <a:endPar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endParaRPr>
          </a:p>
          <a:p>
            <a:pPr marL="457200" marR="0" lvl="8" indent="-292100" algn="l" defTabSz="914400" rtl="0" eaLnBrk="1" fontAlgn="auto" latinLnBrk="0" hangingPunct="1">
              <a:lnSpc>
                <a:spcPct val="115000"/>
              </a:lnSpc>
              <a:spcBef>
                <a:spcPts val="600"/>
              </a:spcBef>
              <a:spcAft>
                <a:spcPts val="0"/>
              </a:spcAft>
              <a:buClr>
                <a:srgbClr val="000000"/>
              </a:buClr>
              <a:buSzTx/>
              <a:buFont typeface="Overpass"/>
              <a:buChar char="●"/>
              <a:tabLst/>
              <a:defRPr/>
            </a:pPr>
            <a:endPar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endParaRPr>
          </a:p>
          <a:p>
            <a:pPr marL="457200" marR="0" lvl="0" indent="-292100" algn="l" defTabSz="914400" rtl="0" eaLnBrk="1" fontAlgn="auto" latinLnBrk="0" hangingPunct="1">
              <a:lnSpc>
                <a:spcPct val="115000"/>
              </a:lnSpc>
              <a:spcBef>
                <a:spcPts val="600"/>
              </a:spcBef>
              <a:spcAft>
                <a:spcPts val="0"/>
              </a:spcAft>
              <a:buClr>
                <a:srgbClr val="000000"/>
              </a:buClr>
              <a:buSzTx/>
              <a:buFont typeface="Overpass"/>
              <a:buChar char="●"/>
              <a:tabLst/>
              <a:defRPr/>
            </a:pPr>
            <a:endParaRPr kumimoji="0" lang="en" sz="1400" b="0" i="0" u="none" strike="noStrike" kern="0" cap="none" spc="0" normalizeH="0" baseline="0" noProof="0" dirty="0">
              <a:ln>
                <a:noFill/>
              </a:ln>
              <a:solidFill>
                <a:srgbClr val="000000"/>
              </a:solidFill>
              <a:effectLst/>
              <a:uLnTx/>
              <a:uFillTx/>
              <a:latin typeface="Overpass"/>
              <a:ea typeface="Overpass"/>
              <a:cs typeface="Overpass"/>
              <a:sym typeface="Overpass"/>
            </a:endParaRPr>
          </a:p>
        </p:txBody>
      </p:sp>
      <p:pic>
        <p:nvPicPr>
          <p:cNvPr id="5" name="Picture 4"/>
          <p:cNvPicPr/>
          <p:nvPr/>
        </p:nvPicPr>
        <p:blipFill rotWithShape="1">
          <a:blip r:embed="rId4"/>
          <a:srcRect l="4397" t="24255" r="65533" b="38331"/>
          <a:stretch/>
        </p:blipFill>
        <p:spPr>
          <a:xfrm>
            <a:off x="532015" y="1013322"/>
            <a:ext cx="1907450" cy="1709091"/>
          </a:xfrm>
          <a:prstGeom prst="rect">
            <a:avLst/>
          </a:prstGeom>
        </p:spPr>
      </p:pic>
      <p:pic>
        <p:nvPicPr>
          <p:cNvPr id="6" name="Picture 5"/>
          <p:cNvPicPr/>
          <p:nvPr/>
        </p:nvPicPr>
        <p:blipFill rotWithShape="1">
          <a:blip r:embed="rId5"/>
          <a:srcRect l="4258" t="23711" r="62448" b="36429"/>
          <a:stretch/>
        </p:blipFill>
        <p:spPr>
          <a:xfrm>
            <a:off x="532015" y="2783099"/>
            <a:ext cx="1978902" cy="1895301"/>
          </a:xfrm>
          <a:prstGeom prst="rect">
            <a:avLst/>
          </a:prstGeom>
        </p:spPr>
      </p:pic>
      <p:pic>
        <p:nvPicPr>
          <p:cNvPr id="7" name="Picture 6"/>
          <p:cNvPicPr/>
          <p:nvPr/>
        </p:nvPicPr>
        <p:blipFill rotWithShape="1">
          <a:blip r:embed="rId6">
            <a:extLst>
              <a:ext uri="{28A0092B-C50C-407E-A947-70E740481C1C}">
                <a14:useLocalDpi xmlns:a14="http://schemas.microsoft.com/office/drawing/2010/main" val="0"/>
              </a:ext>
            </a:extLst>
          </a:blip>
          <a:srcRect l="5000" r="20161"/>
          <a:stretch/>
        </p:blipFill>
        <p:spPr>
          <a:xfrm>
            <a:off x="2605720" y="1013322"/>
            <a:ext cx="1916404" cy="1709091"/>
          </a:xfrm>
          <a:prstGeom prst="rect">
            <a:avLst/>
          </a:prstGeom>
        </p:spPr>
      </p:pic>
      <p:pic>
        <p:nvPicPr>
          <p:cNvPr id="8" name="Picture 7"/>
          <p:cNvPicPr/>
          <p:nvPr/>
        </p:nvPicPr>
        <p:blipFill rotWithShape="1">
          <a:blip r:embed="rId7">
            <a:extLst>
              <a:ext uri="{28A0092B-C50C-407E-A947-70E740481C1C}">
                <a14:useLocalDpi xmlns:a14="http://schemas.microsoft.com/office/drawing/2010/main" val="0"/>
              </a:ext>
            </a:extLst>
          </a:blip>
          <a:srcRect l="7346" r="11032"/>
          <a:stretch/>
        </p:blipFill>
        <p:spPr>
          <a:xfrm>
            <a:off x="2605720" y="2794643"/>
            <a:ext cx="1970116" cy="1883757"/>
          </a:xfrm>
          <a:prstGeom prst="rect">
            <a:avLst/>
          </a:prstGeom>
        </p:spPr>
      </p:pic>
      <p:sp>
        <p:nvSpPr>
          <p:cNvPr id="9" name="Shape 83"/>
          <p:cNvSpPr txBox="1"/>
          <p:nvPr/>
        </p:nvSpPr>
        <p:spPr>
          <a:xfrm>
            <a:off x="2510917" y="704584"/>
            <a:ext cx="1326200" cy="354018"/>
          </a:xfrm>
          <a:prstGeom prst="rect">
            <a:avLst/>
          </a:prstGeom>
          <a:noFill/>
          <a:ln>
            <a:noFill/>
          </a:ln>
        </p:spPr>
        <p:txBody>
          <a:bodyPr lIns="91425" tIns="91425" rIns="91425" bIns="91425" anchor="t" anchorCtr="0">
            <a:noAutofit/>
          </a:bodyPr>
          <a:lstStyle/>
          <a:p>
            <a:pPr marL="165100" marR="0" lvl="0" algn="l" defTabSz="914400" rtl="0" eaLnBrk="1" fontAlgn="auto" latinLnBrk="0" hangingPunct="1">
              <a:lnSpc>
                <a:spcPct val="115000"/>
              </a:lnSpc>
              <a:spcBef>
                <a:spcPts val="600"/>
              </a:spcBef>
              <a:spcAft>
                <a:spcPts val="0"/>
              </a:spcAft>
              <a:buClr>
                <a:srgbClr val="000000"/>
              </a:buClr>
              <a:buSzTx/>
              <a:tabLst/>
              <a:defRPr/>
            </a:pPr>
            <a:r>
              <a:rPr kumimoji="0" lang="en-US" sz="1400" i="0" u="none" strike="noStrike" kern="0" cap="none" spc="0" normalizeH="0" baseline="0" noProof="0" dirty="0">
                <a:ln>
                  <a:noFill/>
                </a:ln>
                <a:solidFill>
                  <a:srgbClr val="000000"/>
                </a:solidFill>
                <a:effectLst/>
                <a:uLnTx/>
                <a:uFillTx/>
                <a:sym typeface="Arial"/>
              </a:rPr>
              <a:t>GBM:</a:t>
            </a:r>
            <a:endParaRPr kumimoji="0" lang="en-US" sz="1400" i="0" u="none" strike="noStrike" kern="0" cap="none" spc="0" normalizeH="0" baseline="0" noProof="0" dirty="0">
              <a:ln>
                <a:noFill/>
              </a:ln>
              <a:solidFill>
                <a:srgbClr val="000000"/>
              </a:solidFill>
              <a:effectLst/>
              <a:uLnTx/>
              <a:uFillTx/>
              <a:latin typeface="Overpass" panose="020B0604020202020204" charset="0"/>
              <a:sym typeface="Arial"/>
            </a:endParaRPr>
          </a:p>
          <a:p>
            <a:pPr marL="457200" marR="0" lvl="0" indent="-292100" algn="l" defTabSz="914400" rtl="0" eaLnBrk="1" fontAlgn="auto" latinLnBrk="0" hangingPunct="1">
              <a:lnSpc>
                <a:spcPct val="115000"/>
              </a:lnSpc>
              <a:spcBef>
                <a:spcPts val="600"/>
              </a:spcBef>
              <a:spcAft>
                <a:spcPts val="0"/>
              </a:spcAft>
              <a:buClr>
                <a:srgbClr val="000000"/>
              </a:buClr>
              <a:buSzTx/>
              <a:buFont typeface="Overpass"/>
              <a:buChar char="●"/>
              <a:tabLst/>
              <a:defRPr/>
            </a:pPr>
            <a:endParaRPr kumimoji="0" lang="en-US" sz="1400" i="0" u="none" strike="noStrike" kern="0" cap="none" spc="0" normalizeH="0" baseline="0" noProof="0" dirty="0">
              <a:ln>
                <a:noFill/>
              </a:ln>
              <a:solidFill>
                <a:srgbClr val="000000"/>
              </a:solidFill>
              <a:effectLst/>
              <a:uLnTx/>
              <a:uFillTx/>
              <a:latin typeface="Overpass" panose="020B0604020202020204" charset="0"/>
              <a:sym typeface="Arial"/>
            </a:endParaRPr>
          </a:p>
          <a:p>
            <a:pPr marL="457200" marR="0" lvl="3" indent="-292100" algn="l" defTabSz="914400" rtl="0" eaLnBrk="1" fontAlgn="auto" latinLnBrk="0" hangingPunct="1">
              <a:lnSpc>
                <a:spcPct val="115000"/>
              </a:lnSpc>
              <a:spcBef>
                <a:spcPts val="600"/>
              </a:spcBef>
              <a:spcAft>
                <a:spcPts val="0"/>
              </a:spcAft>
              <a:buClr>
                <a:srgbClr val="000000"/>
              </a:buClr>
              <a:buSzTx/>
              <a:buFont typeface="Overpass"/>
              <a:buChar char="●"/>
              <a:tabLst/>
              <a:defRPr/>
            </a:pPr>
            <a:endParaRPr kumimoji="0" lang="en-US" sz="1400" i="0" u="none" strike="noStrike" kern="0" cap="none" spc="0" normalizeH="0" baseline="0" noProof="0" dirty="0">
              <a:ln>
                <a:noFill/>
              </a:ln>
              <a:solidFill>
                <a:srgbClr val="000000"/>
              </a:solidFill>
              <a:effectLst/>
              <a:uLnTx/>
              <a:uFillTx/>
              <a:latin typeface="Overpass" panose="020B0604020202020204" charset="0"/>
              <a:sym typeface="Arial"/>
            </a:endParaRPr>
          </a:p>
          <a:p>
            <a:pPr marL="457200" marR="0" lvl="8" indent="-292100" algn="l" defTabSz="914400" rtl="0" eaLnBrk="1" fontAlgn="auto" latinLnBrk="0" hangingPunct="1">
              <a:lnSpc>
                <a:spcPct val="115000"/>
              </a:lnSpc>
              <a:spcBef>
                <a:spcPts val="600"/>
              </a:spcBef>
              <a:spcAft>
                <a:spcPts val="0"/>
              </a:spcAft>
              <a:buClr>
                <a:srgbClr val="000000"/>
              </a:buClr>
              <a:buSzTx/>
              <a:buFont typeface="Overpass"/>
              <a:buChar char="●"/>
              <a:tabLst/>
              <a:defRPr/>
            </a:pPr>
            <a:endParaRPr kumimoji="0" lang="en-US" sz="1400" i="0" u="none" strike="noStrike" kern="0" cap="none" spc="0" normalizeH="0" baseline="0" noProof="0" dirty="0">
              <a:ln>
                <a:noFill/>
              </a:ln>
              <a:solidFill>
                <a:srgbClr val="000000"/>
              </a:solidFill>
              <a:effectLst/>
              <a:uLnTx/>
              <a:uFillTx/>
              <a:latin typeface="Overpass" panose="020B0604020202020204" charset="0"/>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dirty="0">
              <a:ln>
                <a:noFill/>
              </a:ln>
              <a:solidFill>
                <a:srgbClr val="000000"/>
              </a:solidFill>
              <a:effectLst/>
              <a:uLnTx/>
              <a:uFillTx/>
              <a:latin typeface="Overpass" panose="020B0604020202020204" charset="0"/>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dirty="0">
              <a:ln>
                <a:noFill/>
              </a:ln>
              <a:solidFill>
                <a:srgbClr val="000000"/>
              </a:solidFill>
              <a:effectLst/>
              <a:uLnTx/>
              <a:uFillTx/>
              <a:latin typeface="Overpass" panose="020B0604020202020204" charset="0"/>
              <a:sym typeface="Arial"/>
            </a:endParaRPr>
          </a:p>
          <a:p>
            <a:pPr marL="457200" marR="0" lvl="0" indent="-292100" algn="l" defTabSz="914400" rtl="0" eaLnBrk="1" fontAlgn="auto" latinLnBrk="0" hangingPunct="1">
              <a:lnSpc>
                <a:spcPct val="115000"/>
              </a:lnSpc>
              <a:spcBef>
                <a:spcPts val="600"/>
              </a:spcBef>
              <a:spcAft>
                <a:spcPts val="0"/>
              </a:spcAft>
              <a:buClr>
                <a:srgbClr val="000000"/>
              </a:buClr>
              <a:buSzTx/>
              <a:buFont typeface="Overpass"/>
              <a:buChar char="●"/>
              <a:tabLst/>
              <a:defRPr/>
            </a:pPr>
            <a:endParaRPr kumimoji="0" lang="en" sz="1400" i="0" u="none" strike="noStrike" kern="0" cap="none" spc="0" normalizeH="0" baseline="0" noProof="0" dirty="0">
              <a:ln>
                <a:noFill/>
              </a:ln>
              <a:solidFill>
                <a:srgbClr val="000000"/>
              </a:solidFill>
              <a:effectLst/>
              <a:uLnTx/>
              <a:uFillTx/>
              <a:latin typeface="Overpass"/>
              <a:ea typeface="Overpass"/>
              <a:cs typeface="Overpass"/>
              <a:sym typeface="Overpass"/>
            </a:endParaRPr>
          </a:p>
        </p:txBody>
      </p:sp>
      <p:sp>
        <p:nvSpPr>
          <p:cNvPr id="10" name="Shape 83"/>
          <p:cNvSpPr txBox="1"/>
          <p:nvPr/>
        </p:nvSpPr>
        <p:spPr>
          <a:xfrm>
            <a:off x="-68976" y="704584"/>
            <a:ext cx="3441943" cy="354018"/>
          </a:xfrm>
          <a:prstGeom prst="rect">
            <a:avLst/>
          </a:prstGeom>
          <a:noFill/>
          <a:ln>
            <a:noFill/>
          </a:ln>
        </p:spPr>
        <p:txBody>
          <a:bodyPr lIns="91425" tIns="91425" rIns="91425" bIns="91425" anchor="t" anchorCtr="0">
            <a:noAutofit/>
          </a:bodyPr>
          <a:lstStyle/>
          <a:p>
            <a:pPr marL="165100" marR="0" lvl="0" algn="l" defTabSz="914400" rtl="0" eaLnBrk="1" fontAlgn="auto" latinLnBrk="0" hangingPunct="1">
              <a:lnSpc>
                <a:spcPct val="115000"/>
              </a:lnSpc>
              <a:spcBef>
                <a:spcPts val="600"/>
              </a:spcBef>
              <a:spcAft>
                <a:spcPts val="0"/>
              </a:spcAft>
              <a:buClr>
                <a:srgbClr val="000000"/>
              </a:buClr>
              <a:buSzTx/>
              <a:tabLst/>
              <a:defRPr/>
            </a:pPr>
            <a:r>
              <a:rPr kumimoji="0" lang="en-US" sz="1400" i="0" u="none" strike="noStrike" kern="0" cap="none" spc="0" normalizeH="0" baseline="0" noProof="0" dirty="0">
                <a:ln>
                  <a:noFill/>
                </a:ln>
                <a:solidFill>
                  <a:srgbClr val="000000"/>
                </a:solidFill>
                <a:effectLst/>
                <a:uLnTx/>
                <a:uFillTx/>
                <a:sym typeface="Arial"/>
              </a:rPr>
              <a:t>Distributed</a:t>
            </a:r>
            <a:r>
              <a:rPr kumimoji="0" lang="en-US" sz="1400" i="0" u="none" strike="noStrike" kern="0" cap="none" spc="0" normalizeH="0" noProof="0" dirty="0">
                <a:ln>
                  <a:noFill/>
                </a:ln>
                <a:solidFill>
                  <a:srgbClr val="000000"/>
                </a:solidFill>
                <a:effectLst/>
                <a:uLnTx/>
                <a:uFillTx/>
                <a:sym typeface="Arial"/>
              </a:rPr>
              <a:t> Random Forest:</a:t>
            </a:r>
            <a:endParaRPr kumimoji="0" lang="en-US" sz="1400" i="0" u="none" strike="noStrike" kern="0" cap="none" spc="0" normalizeH="0" baseline="0" noProof="0" dirty="0">
              <a:ln>
                <a:noFill/>
              </a:ln>
              <a:solidFill>
                <a:srgbClr val="000000"/>
              </a:solidFill>
              <a:effectLst/>
              <a:uLnTx/>
              <a:uFillTx/>
              <a:latin typeface="Overpass" panose="020B0604020202020204" charset="0"/>
              <a:sym typeface="Arial"/>
            </a:endParaRPr>
          </a:p>
          <a:p>
            <a:pPr marL="457200" marR="0" lvl="0" indent="-292100" algn="l" defTabSz="914400" rtl="0" eaLnBrk="1" fontAlgn="auto" latinLnBrk="0" hangingPunct="1">
              <a:lnSpc>
                <a:spcPct val="115000"/>
              </a:lnSpc>
              <a:spcBef>
                <a:spcPts val="600"/>
              </a:spcBef>
              <a:spcAft>
                <a:spcPts val="0"/>
              </a:spcAft>
              <a:buClr>
                <a:srgbClr val="000000"/>
              </a:buClr>
              <a:buSzTx/>
              <a:buFont typeface="Overpass"/>
              <a:buChar char="●"/>
              <a:tabLst/>
              <a:defRPr/>
            </a:pPr>
            <a:endParaRPr kumimoji="0" lang="en-US" sz="1400" i="0" u="none" strike="noStrike" kern="0" cap="none" spc="0" normalizeH="0" baseline="0" noProof="0" dirty="0">
              <a:ln>
                <a:noFill/>
              </a:ln>
              <a:solidFill>
                <a:srgbClr val="000000"/>
              </a:solidFill>
              <a:effectLst/>
              <a:uLnTx/>
              <a:uFillTx/>
              <a:latin typeface="Overpass" panose="020B0604020202020204" charset="0"/>
              <a:sym typeface="Arial"/>
            </a:endParaRPr>
          </a:p>
          <a:p>
            <a:pPr marL="457200" marR="0" lvl="3" indent="-292100" algn="l" defTabSz="914400" rtl="0" eaLnBrk="1" fontAlgn="auto" latinLnBrk="0" hangingPunct="1">
              <a:lnSpc>
                <a:spcPct val="115000"/>
              </a:lnSpc>
              <a:spcBef>
                <a:spcPts val="600"/>
              </a:spcBef>
              <a:spcAft>
                <a:spcPts val="0"/>
              </a:spcAft>
              <a:buClr>
                <a:srgbClr val="000000"/>
              </a:buClr>
              <a:buSzTx/>
              <a:buFont typeface="Overpass"/>
              <a:buChar char="●"/>
              <a:tabLst/>
              <a:defRPr/>
            </a:pPr>
            <a:endParaRPr kumimoji="0" lang="en-US" sz="1400" i="0" u="none" strike="noStrike" kern="0" cap="none" spc="0" normalizeH="0" baseline="0" noProof="0" dirty="0">
              <a:ln>
                <a:noFill/>
              </a:ln>
              <a:solidFill>
                <a:srgbClr val="000000"/>
              </a:solidFill>
              <a:effectLst/>
              <a:uLnTx/>
              <a:uFillTx/>
              <a:latin typeface="Overpass" panose="020B0604020202020204" charset="0"/>
              <a:sym typeface="Arial"/>
            </a:endParaRPr>
          </a:p>
          <a:p>
            <a:pPr marL="457200" marR="0" lvl="8" indent="-292100" algn="l" defTabSz="914400" rtl="0" eaLnBrk="1" fontAlgn="auto" latinLnBrk="0" hangingPunct="1">
              <a:lnSpc>
                <a:spcPct val="115000"/>
              </a:lnSpc>
              <a:spcBef>
                <a:spcPts val="600"/>
              </a:spcBef>
              <a:spcAft>
                <a:spcPts val="0"/>
              </a:spcAft>
              <a:buClr>
                <a:srgbClr val="000000"/>
              </a:buClr>
              <a:buSzTx/>
              <a:buFont typeface="Overpass"/>
              <a:buChar char="●"/>
              <a:tabLst/>
              <a:defRPr/>
            </a:pPr>
            <a:endParaRPr kumimoji="0" lang="en-US" sz="1400" i="0" u="none" strike="noStrike" kern="0" cap="none" spc="0" normalizeH="0" baseline="0" noProof="0" dirty="0">
              <a:ln>
                <a:noFill/>
              </a:ln>
              <a:solidFill>
                <a:srgbClr val="000000"/>
              </a:solidFill>
              <a:effectLst/>
              <a:uLnTx/>
              <a:uFillTx/>
              <a:latin typeface="Overpass" panose="020B0604020202020204" charset="0"/>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dirty="0">
              <a:ln>
                <a:noFill/>
              </a:ln>
              <a:solidFill>
                <a:srgbClr val="000000"/>
              </a:solidFill>
              <a:effectLst/>
              <a:uLnTx/>
              <a:uFillTx/>
              <a:latin typeface="Overpass" panose="020B0604020202020204" charset="0"/>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dirty="0">
              <a:ln>
                <a:noFill/>
              </a:ln>
              <a:solidFill>
                <a:srgbClr val="000000"/>
              </a:solidFill>
              <a:effectLst/>
              <a:uLnTx/>
              <a:uFillTx/>
              <a:latin typeface="Overpass" panose="020B0604020202020204" charset="0"/>
              <a:sym typeface="Arial"/>
            </a:endParaRPr>
          </a:p>
          <a:p>
            <a:pPr marL="457200" marR="0" lvl="0" indent="-292100" algn="l" defTabSz="914400" rtl="0" eaLnBrk="1" fontAlgn="auto" latinLnBrk="0" hangingPunct="1">
              <a:lnSpc>
                <a:spcPct val="115000"/>
              </a:lnSpc>
              <a:spcBef>
                <a:spcPts val="600"/>
              </a:spcBef>
              <a:spcAft>
                <a:spcPts val="0"/>
              </a:spcAft>
              <a:buClr>
                <a:srgbClr val="000000"/>
              </a:buClr>
              <a:buSzTx/>
              <a:buFont typeface="Overpass"/>
              <a:buChar char="●"/>
              <a:tabLst/>
              <a:defRPr/>
            </a:pPr>
            <a:endParaRPr kumimoji="0" lang="en" sz="1400" i="0" u="none" strike="noStrike" kern="0" cap="none" spc="0" normalizeH="0" baseline="0" noProof="0" dirty="0">
              <a:ln>
                <a:noFill/>
              </a:ln>
              <a:solidFill>
                <a:srgbClr val="000000"/>
              </a:solidFill>
              <a:effectLst/>
              <a:uLnTx/>
              <a:uFillTx/>
              <a:latin typeface="Overpass"/>
              <a:ea typeface="Overpass"/>
              <a:cs typeface="Overpass"/>
              <a:sym typeface="Overpass"/>
            </a:endParaRPr>
          </a:p>
        </p:txBody>
      </p:sp>
    </p:spTree>
    <p:extLst>
      <p:ext uri="{BB962C8B-B14F-4D97-AF65-F5344CB8AC3E}">
        <p14:creationId xmlns:p14="http://schemas.microsoft.com/office/powerpoint/2010/main" val="1645019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
        <p:cNvGrpSpPr/>
        <p:nvPr/>
      </p:nvGrpSpPr>
      <p:grpSpPr>
        <a:xfrm>
          <a:off x="0" y="0"/>
          <a:ext cx="0" cy="0"/>
          <a:chOff x="0" y="0"/>
          <a:chExt cx="0" cy="0"/>
        </a:xfrm>
      </p:grpSpPr>
      <p:sp>
        <p:nvSpPr>
          <p:cNvPr id="81" name="Shape 81"/>
          <p:cNvSpPr txBox="1"/>
          <p:nvPr/>
        </p:nvSpPr>
        <p:spPr>
          <a:xfrm>
            <a:off x="428900" y="0"/>
            <a:ext cx="8715100" cy="1063200"/>
          </a:xfrm>
          <a:prstGeom prst="rect">
            <a:avLst/>
          </a:prstGeom>
          <a:noFill/>
          <a:ln>
            <a:noFill/>
          </a:ln>
        </p:spPr>
        <p:txBody>
          <a:bodyPr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latin typeface="Overpass" panose="020B0604020202020204" charset="0"/>
              </a:rPr>
              <a:t>H20 identified which of the features were most important and revised the model until it was accurate</a:t>
            </a:r>
            <a:endParaRPr kumimoji="0" lang="en-US" sz="2800" b="0" i="0" u="none" strike="noStrike" kern="0" cap="none" spc="0" normalizeH="0" baseline="0" noProof="0" dirty="0">
              <a:ln>
                <a:noFill/>
              </a:ln>
              <a:solidFill>
                <a:srgbClr val="000000"/>
              </a:solidFill>
              <a:effectLst/>
              <a:uLnTx/>
              <a:uFillTx/>
              <a:latin typeface="Overpass" panose="020B0604020202020204" charset="0"/>
              <a:cs typeface="Arial"/>
              <a:sym typeface="Arial"/>
            </a:endParaRPr>
          </a:p>
        </p:txBody>
      </p:sp>
      <p:pic>
        <p:nvPicPr>
          <p:cNvPr id="7" name="Picture 6"/>
          <p:cNvPicPr/>
          <p:nvPr/>
        </p:nvPicPr>
        <p:blipFill rotWithShape="1">
          <a:blip r:embed="rId4">
            <a:extLst>
              <a:ext uri="{28A0092B-C50C-407E-A947-70E740481C1C}">
                <a14:useLocalDpi xmlns:a14="http://schemas.microsoft.com/office/drawing/2010/main" val="0"/>
              </a:ext>
            </a:extLst>
          </a:blip>
          <a:srcRect r="10587"/>
          <a:stretch/>
        </p:blipFill>
        <p:spPr>
          <a:xfrm>
            <a:off x="756458" y="1171265"/>
            <a:ext cx="4111511" cy="3458923"/>
          </a:xfrm>
          <a:prstGeom prst="rect">
            <a:avLst/>
          </a:prstGeom>
        </p:spPr>
      </p:pic>
      <p:pic>
        <p:nvPicPr>
          <p:cNvPr id="8" name="Picture 7"/>
          <p:cNvPicPr/>
          <p:nvPr/>
        </p:nvPicPr>
        <p:blipFill>
          <a:blip r:embed="rId5">
            <a:extLst>
              <a:ext uri="{28A0092B-C50C-407E-A947-70E740481C1C}">
                <a14:useLocalDpi xmlns:a14="http://schemas.microsoft.com/office/drawing/2010/main" val="0"/>
              </a:ext>
            </a:extLst>
          </a:blip>
          <a:stretch>
            <a:fillRect/>
          </a:stretch>
        </p:blipFill>
        <p:spPr>
          <a:xfrm>
            <a:off x="5670838" y="1063200"/>
            <a:ext cx="2251191" cy="3675055"/>
          </a:xfrm>
          <a:prstGeom prst="rect">
            <a:avLst/>
          </a:prstGeom>
        </p:spPr>
      </p:pic>
    </p:spTree>
    <p:extLst>
      <p:ext uri="{BB962C8B-B14F-4D97-AF65-F5344CB8AC3E}">
        <p14:creationId xmlns:p14="http://schemas.microsoft.com/office/powerpoint/2010/main" val="41946667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
        <p:cNvGrpSpPr/>
        <p:nvPr/>
      </p:nvGrpSpPr>
      <p:grpSpPr>
        <a:xfrm>
          <a:off x="0" y="0"/>
          <a:ext cx="0" cy="0"/>
          <a:chOff x="0" y="0"/>
          <a:chExt cx="0" cy="0"/>
        </a:xfrm>
      </p:grpSpPr>
      <p:sp>
        <p:nvSpPr>
          <p:cNvPr id="81" name="Shape 81"/>
          <p:cNvSpPr txBox="1"/>
          <p:nvPr/>
        </p:nvSpPr>
        <p:spPr>
          <a:xfrm>
            <a:off x="428900" y="0"/>
            <a:ext cx="8715100" cy="1063200"/>
          </a:xfrm>
          <a:prstGeom prst="rect">
            <a:avLst/>
          </a:prstGeom>
          <a:noFill/>
          <a:ln>
            <a:noFill/>
          </a:ln>
        </p:spPr>
        <p:txBody>
          <a:bodyPr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Overpass" panose="020B0604020202020204" charset="0"/>
                <a:cs typeface="Arial"/>
                <a:sym typeface="Arial"/>
              </a:rPr>
              <a:t>We deployed the H20 model as a POJO</a:t>
            </a:r>
          </a:p>
        </p:txBody>
      </p:sp>
      <p:pic>
        <p:nvPicPr>
          <p:cNvPr id="3" name="Picture 2"/>
          <p:cNvPicPr>
            <a:picLocks noChangeAspect="1"/>
          </p:cNvPicPr>
          <p:nvPr/>
        </p:nvPicPr>
        <p:blipFill rotWithShape="1">
          <a:blip r:embed="rId4"/>
          <a:srcRect t="9630" r="26889" b="8333"/>
          <a:stretch/>
        </p:blipFill>
        <p:spPr>
          <a:xfrm>
            <a:off x="609600" y="959120"/>
            <a:ext cx="4067176" cy="3650980"/>
          </a:xfrm>
          <a:prstGeom prst="rect">
            <a:avLst/>
          </a:prstGeom>
        </p:spPr>
      </p:pic>
      <p:sp>
        <p:nvSpPr>
          <p:cNvPr id="6" name="Shape 83"/>
          <p:cNvSpPr txBox="1"/>
          <p:nvPr/>
        </p:nvSpPr>
        <p:spPr>
          <a:xfrm>
            <a:off x="4962525" y="959119"/>
            <a:ext cx="3810000" cy="3946255"/>
          </a:xfrm>
          <a:prstGeom prst="rect">
            <a:avLst/>
          </a:prstGeom>
          <a:noFill/>
          <a:ln>
            <a:noFill/>
          </a:ln>
        </p:spPr>
        <p:txBody>
          <a:bodyPr lIns="91425" tIns="91425" rIns="91425" bIns="91425" anchor="t" anchorCtr="0">
            <a:noAutofit/>
          </a:bodyPr>
          <a:lstStyle/>
          <a:p>
            <a:pPr marL="285750" indent="-285750">
              <a:buFont typeface="Arial" panose="020B0604020202020204" pitchFamily="34" charset="0"/>
              <a:buChar char="•"/>
            </a:pPr>
            <a:r>
              <a:rPr lang="en-US" sz="1050" dirty="0"/>
              <a:t>Install H20, java (versions 7 or 8)</a:t>
            </a:r>
          </a:p>
          <a:p>
            <a:pPr marL="285750" indent="-285750">
              <a:buFont typeface="Arial" panose="020B0604020202020204" pitchFamily="34" charset="0"/>
              <a:buChar char="•"/>
            </a:pPr>
            <a:endParaRPr lang="en-US" sz="1050" dirty="0"/>
          </a:p>
          <a:p>
            <a:pPr marL="285750" indent="-285750">
              <a:buFont typeface="Arial" panose="020B0604020202020204" pitchFamily="34" charset="0"/>
              <a:buChar char="•"/>
            </a:pPr>
            <a:r>
              <a:rPr lang="en-US" sz="1050" dirty="0"/>
              <a:t>Download the </a:t>
            </a:r>
            <a:r>
              <a:rPr lang="en-US" sz="1050" dirty="0" err="1"/>
              <a:t>kaggle</a:t>
            </a:r>
            <a:r>
              <a:rPr lang="en-US" sz="1050" dirty="0"/>
              <a:t> dataset, creditcard.csv</a:t>
            </a:r>
          </a:p>
          <a:p>
            <a:pPr marL="285750" indent="-285750">
              <a:buFont typeface="Arial" panose="020B0604020202020204" pitchFamily="34" charset="0"/>
              <a:buChar char="•"/>
            </a:pPr>
            <a:endParaRPr lang="en-US" sz="1050" dirty="0"/>
          </a:p>
          <a:p>
            <a:pPr marL="285750" indent="-285750">
              <a:buFont typeface="Arial" panose="020B0604020202020204" pitchFamily="34" charset="0"/>
              <a:buChar char="•"/>
            </a:pPr>
            <a:r>
              <a:rPr lang="en-US" sz="1050" dirty="0"/>
              <a:t>Build the model, selecting the </a:t>
            </a:r>
            <a:r>
              <a:rPr lang="en-US" sz="1050" dirty="0" err="1"/>
              <a:t>response_column</a:t>
            </a:r>
            <a:endParaRPr lang="en-US" sz="1050" dirty="0"/>
          </a:p>
          <a:p>
            <a:pPr marL="285750" indent="-285750">
              <a:buFont typeface="Arial" panose="020B0604020202020204" pitchFamily="34" charset="0"/>
              <a:buChar char="•"/>
            </a:pPr>
            <a:endParaRPr lang="en-US" sz="1050" dirty="0"/>
          </a:p>
          <a:p>
            <a:pPr marL="285750" indent="-285750">
              <a:buFont typeface="Arial" panose="020B0604020202020204" pitchFamily="34" charset="0"/>
              <a:buChar char="•"/>
            </a:pPr>
            <a:r>
              <a:rPr lang="en-US" sz="1050" dirty="0"/>
              <a:t>Download the java generated code for the model and the packed library from the H20 instance</a:t>
            </a:r>
          </a:p>
          <a:p>
            <a:pPr lvl="6"/>
            <a:r>
              <a:rPr lang="en-US" sz="800" dirty="0"/>
              <a:t>curl -o h20-genmodel.jar </a:t>
            </a:r>
            <a:r>
              <a:rPr lang="en-US" sz="800" u="sng" dirty="0">
                <a:hlinkClick r:id="rId5"/>
              </a:rPr>
              <a:t>http://192.168.1.6:54321/3/h2o-genmodel.jar</a:t>
            </a:r>
            <a:endParaRPr lang="en-US" sz="800" dirty="0"/>
          </a:p>
          <a:p>
            <a:r>
              <a:rPr lang="en-US" sz="800" dirty="0"/>
              <a:t>curl -o gbm_68aaf4ae_9808_48dc_b08d_383c94323392.java </a:t>
            </a:r>
            <a:r>
              <a:rPr lang="en-US" sz="800" u="sng" dirty="0">
                <a:hlinkClick r:id="rId6"/>
              </a:rPr>
              <a:t>http://192.168.1.6:54321/3/Models.java/gbm-68aaf4ae-9808-48dc-b08d-383c94323392</a:t>
            </a:r>
            <a:endParaRPr lang="en-US" sz="800" dirty="0"/>
          </a:p>
          <a:p>
            <a:pPr marL="171450" indent="-171450">
              <a:buFont typeface="Arial" panose="020B0604020202020204" pitchFamily="34" charset="0"/>
              <a:buChar char="•"/>
            </a:pPr>
            <a:endParaRPr lang="en-US" sz="1050" dirty="0"/>
          </a:p>
          <a:p>
            <a:pPr marL="171450" indent="-171450">
              <a:buFont typeface="Arial" panose="020B0604020202020204" pitchFamily="34" charset="0"/>
              <a:buChar char="•"/>
            </a:pPr>
            <a:r>
              <a:rPr lang="en-US" sz="1050" dirty="0"/>
              <a:t>Compile the java generated code</a:t>
            </a:r>
          </a:p>
          <a:p>
            <a:r>
              <a:rPr lang="en-US" sz="800" dirty="0" err="1"/>
              <a:t>javac</a:t>
            </a:r>
            <a:r>
              <a:rPr lang="en-US" sz="800" dirty="0"/>
              <a:t> -verbose -</a:t>
            </a:r>
            <a:r>
              <a:rPr lang="en-US" sz="800" dirty="0" err="1"/>
              <a:t>cp</a:t>
            </a:r>
            <a:r>
              <a:rPr lang="en-US" sz="800" dirty="0"/>
              <a:t> h2o-genmodel.jar -J-Xmx2g -</a:t>
            </a:r>
            <a:r>
              <a:rPr lang="en-US" sz="800" dirty="0" err="1"/>
              <a:t>J-XX:MaxPermSize</a:t>
            </a:r>
            <a:r>
              <a:rPr lang="en-US" sz="800" dirty="0"/>
              <a:t>=128m gbm_68aaf4ae_9808_48dc_b08d_383c94323392.java</a:t>
            </a:r>
          </a:p>
          <a:p>
            <a:pPr marL="171450" indent="-171450">
              <a:buFont typeface="Arial" panose="020B0604020202020204" pitchFamily="34" charset="0"/>
              <a:buChar char="•"/>
            </a:pPr>
            <a:endParaRPr lang="en-US" sz="1050" dirty="0"/>
          </a:p>
          <a:p>
            <a:pPr marL="171450" indent="-171450">
              <a:buFont typeface="Arial" panose="020B0604020202020204" pitchFamily="34" charset="0"/>
              <a:buChar char="•"/>
            </a:pPr>
            <a:r>
              <a:rPr lang="en-US" sz="1050" dirty="0"/>
              <a:t>Create a main.java to invoke the model with features</a:t>
            </a:r>
          </a:p>
          <a:p>
            <a:r>
              <a:rPr lang="en-US" sz="800" dirty="0" err="1"/>
              <a:t>javac</a:t>
            </a:r>
            <a:r>
              <a:rPr lang="en-US" sz="800" dirty="0"/>
              <a:t> --</a:t>
            </a:r>
            <a:r>
              <a:rPr lang="en-US" sz="800" dirty="0" err="1"/>
              <a:t>cp</a:t>
            </a:r>
            <a:r>
              <a:rPr lang="en-US" sz="800" dirty="0"/>
              <a:t> h2o-genmodel.jar -J-Xmx2g -</a:t>
            </a:r>
            <a:r>
              <a:rPr lang="en-US" sz="800" dirty="0" err="1"/>
              <a:t>J-XX:MaxPermSize</a:t>
            </a:r>
            <a:r>
              <a:rPr lang="en-US" sz="800" dirty="0"/>
              <a:t>=128m gbm_68aaf4ae_9808_48dc_b08d_383c94323392.java main.java</a:t>
            </a:r>
          </a:p>
          <a:p>
            <a:pPr marL="171450" indent="-171450">
              <a:buFont typeface="Arial" panose="020B0604020202020204" pitchFamily="34" charset="0"/>
              <a:buChar char="•"/>
            </a:pPr>
            <a:endParaRPr lang="en-US" sz="1050" dirty="0"/>
          </a:p>
          <a:p>
            <a:pPr marL="171450" indent="-171450">
              <a:buFont typeface="Arial" panose="020B0604020202020204" pitchFamily="34" charset="0"/>
              <a:buChar char="•"/>
            </a:pPr>
            <a:r>
              <a:rPr lang="en-US" sz="1050" dirty="0"/>
              <a:t>Execute the model</a:t>
            </a:r>
          </a:p>
          <a:p>
            <a:r>
              <a:rPr lang="en-US" sz="800" dirty="0"/>
              <a:t>java -</a:t>
            </a:r>
            <a:r>
              <a:rPr lang="en-US" sz="800" dirty="0" err="1"/>
              <a:t>cp</a:t>
            </a:r>
            <a:r>
              <a:rPr lang="en-US" sz="800" dirty="0"/>
              <a:t> .;h2o-genmodel.jar main</a:t>
            </a:r>
          </a:p>
          <a:p>
            <a:endParaRPr lang="en-US" sz="800" dirty="0"/>
          </a:p>
          <a:p>
            <a:pPr marL="171450" indent="-171450">
              <a:buFont typeface="Arial" panose="020B0604020202020204" pitchFamily="34" charset="0"/>
              <a:buChar char="•"/>
            </a:pPr>
            <a:r>
              <a:rPr lang="en-US" sz="1050" dirty="0"/>
              <a:t>For our demo, we integrated main.java into the </a:t>
            </a:r>
            <a:r>
              <a:rPr lang="en-US" sz="1050" dirty="0" err="1"/>
              <a:t>RunModelMS</a:t>
            </a:r>
            <a:r>
              <a:rPr lang="en-US" sz="1050" dirty="0"/>
              <a:t> Kafka producer/consumer</a:t>
            </a:r>
          </a:p>
          <a:p>
            <a:endParaRPr lang="en-US" sz="800" dirty="0"/>
          </a:p>
          <a:p>
            <a:endParaRPr lang="en-US" sz="800" dirty="0"/>
          </a:p>
          <a:p>
            <a:pPr marL="457200" marR="0" lvl="0" indent="-292100" algn="l" defTabSz="914400" rtl="0" eaLnBrk="1" fontAlgn="auto" latinLnBrk="0" hangingPunct="1">
              <a:lnSpc>
                <a:spcPct val="115000"/>
              </a:lnSpc>
              <a:spcBef>
                <a:spcPts val="600"/>
              </a:spcBef>
              <a:spcAft>
                <a:spcPts val="0"/>
              </a:spcAft>
              <a:buClr>
                <a:srgbClr val="000000"/>
              </a:buClr>
              <a:buSzTx/>
              <a:buFont typeface="Overpass"/>
              <a:buChar char="●"/>
              <a:tabLst/>
              <a:defRPr/>
            </a:pPr>
            <a:endParaRPr kumimoji="0" lang="en-US" sz="1050" b="0" i="0" u="none" strike="noStrike" kern="0" cap="none" spc="0" normalizeH="0" baseline="0" noProof="0" dirty="0">
              <a:ln>
                <a:noFill/>
              </a:ln>
              <a:solidFill>
                <a:srgbClr val="000000"/>
              </a:solidFill>
              <a:effectLst/>
              <a:uLnTx/>
              <a:uFillTx/>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000000"/>
              </a:solidFill>
              <a:effectLst/>
              <a:uLnTx/>
              <a:uFillTx/>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000000"/>
              </a:solidFill>
              <a:effectLst/>
              <a:uLnTx/>
              <a:uFillTx/>
              <a:sym typeface="Arial"/>
            </a:endParaRPr>
          </a:p>
          <a:p>
            <a:pPr marL="457200" marR="0" lvl="0" indent="-292100" algn="l" defTabSz="914400" rtl="0" eaLnBrk="1" fontAlgn="auto" latinLnBrk="0" hangingPunct="1">
              <a:lnSpc>
                <a:spcPct val="115000"/>
              </a:lnSpc>
              <a:spcBef>
                <a:spcPts val="600"/>
              </a:spcBef>
              <a:spcAft>
                <a:spcPts val="0"/>
              </a:spcAft>
              <a:buClr>
                <a:srgbClr val="000000"/>
              </a:buClr>
              <a:buSzTx/>
              <a:buFont typeface="Overpass"/>
              <a:buChar char="●"/>
              <a:tabLst/>
              <a:defRPr/>
            </a:pPr>
            <a:endParaRPr kumimoji="0" lang="en-US" sz="1050" b="0" i="0" u="none" strike="noStrike" kern="0" cap="none" spc="0" normalizeH="0" baseline="0" noProof="0" dirty="0">
              <a:ln>
                <a:noFill/>
              </a:ln>
              <a:solidFill>
                <a:srgbClr val="000000"/>
              </a:solidFill>
              <a:effectLst/>
              <a:uLnTx/>
              <a:uFillTx/>
              <a:latin typeface="Overpass" panose="020B0604020202020204" charset="0"/>
              <a:sym typeface="Arial"/>
            </a:endParaRPr>
          </a:p>
          <a:p>
            <a:pPr marL="165100" marR="0" lvl="1" indent="0" algn="l" defTabSz="914400" rtl="0" eaLnBrk="1" fontAlgn="auto" latinLnBrk="0" hangingPunct="1">
              <a:lnSpc>
                <a:spcPct val="115000"/>
              </a:lnSpc>
              <a:spcBef>
                <a:spcPts val="600"/>
              </a:spcBef>
              <a:spcAft>
                <a:spcPts val="0"/>
              </a:spcAft>
              <a:buClr>
                <a:srgbClr val="000000"/>
              </a:buClr>
              <a:buSzTx/>
              <a:buFontTx/>
              <a:buNone/>
              <a:tabLst/>
              <a:defRPr/>
            </a:pPr>
            <a:endParaRPr kumimoji="0" lang="en-US" sz="1050" b="0" i="0" u="none" strike="noStrike" kern="0" cap="none" spc="0" normalizeH="0" baseline="0" noProof="0" dirty="0">
              <a:ln>
                <a:noFill/>
              </a:ln>
              <a:solidFill>
                <a:srgbClr val="000000"/>
              </a:solidFill>
              <a:effectLst/>
              <a:uLnTx/>
              <a:uFillTx/>
              <a:latin typeface="Overpass" panose="020B0604020202020204" charset="0"/>
              <a:sym typeface="Arial"/>
            </a:endParaRPr>
          </a:p>
          <a:p>
            <a:pPr marL="457200" marR="0" lvl="0" indent="-292100" algn="l" defTabSz="914400" rtl="0" eaLnBrk="1" fontAlgn="auto" latinLnBrk="0" hangingPunct="1">
              <a:lnSpc>
                <a:spcPct val="115000"/>
              </a:lnSpc>
              <a:spcBef>
                <a:spcPts val="600"/>
              </a:spcBef>
              <a:spcAft>
                <a:spcPts val="0"/>
              </a:spcAft>
              <a:buClr>
                <a:srgbClr val="000000"/>
              </a:buClr>
              <a:buSzTx/>
              <a:buFont typeface="Overpass"/>
              <a:buChar char="●"/>
              <a:tabLst/>
              <a:defRPr/>
            </a:pPr>
            <a:endParaRPr kumimoji="0" lang="en-US" sz="1050" b="0" i="0" u="none" strike="noStrike" kern="0" cap="none" spc="0" normalizeH="0" baseline="0" noProof="0" dirty="0">
              <a:ln>
                <a:noFill/>
              </a:ln>
              <a:solidFill>
                <a:srgbClr val="000000"/>
              </a:solidFill>
              <a:effectLst/>
              <a:uLnTx/>
              <a:uFillTx/>
              <a:latin typeface="Overpass" panose="020B0604020202020204" charset="0"/>
              <a:sym typeface="Arial"/>
            </a:endParaRPr>
          </a:p>
          <a:p>
            <a:pPr marL="457200" marR="0" lvl="3" indent="-292100" algn="l" defTabSz="914400" rtl="0" eaLnBrk="1" fontAlgn="auto" latinLnBrk="0" hangingPunct="1">
              <a:lnSpc>
                <a:spcPct val="115000"/>
              </a:lnSpc>
              <a:spcBef>
                <a:spcPts val="600"/>
              </a:spcBef>
              <a:spcAft>
                <a:spcPts val="0"/>
              </a:spcAft>
              <a:buClr>
                <a:srgbClr val="000000"/>
              </a:buClr>
              <a:buSzTx/>
              <a:buFont typeface="Overpass"/>
              <a:buChar char="●"/>
              <a:tabLst/>
              <a:defRPr/>
            </a:pPr>
            <a:endParaRPr kumimoji="0" lang="en-US" sz="1050" b="0" i="0" u="none" strike="noStrike" kern="0" cap="none" spc="0" normalizeH="0" baseline="0" noProof="0" dirty="0">
              <a:ln>
                <a:noFill/>
              </a:ln>
              <a:solidFill>
                <a:srgbClr val="000000"/>
              </a:solidFill>
              <a:effectLst/>
              <a:uLnTx/>
              <a:uFillTx/>
              <a:latin typeface="Overpass" panose="020B0604020202020204" charset="0"/>
              <a:sym typeface="Arial"/>
            </a:endParaRPr>
          </a:p>
          <a:p>
            <a:pPr marL="457200" marR="0" lvl="8" indent="-292100" algn="l" defTabSz="914400" rtl="0" eaLnBrk="1" fontAlgn="auto" latinLnBrk="0" hangingPunct="1">
              <a:lnSpc>
                <a:spcPct val="115000"/>
              </a:lnSpc>
              <a:spcBef>
                <a:spcPts val="600"/>
              </a:spcBef>
              <a:spcAft>
                <a:spcPts val="0"/>
              </a:spcAft>
              <a:buClr>
                <a:srgbClr val="000000"/>
              </a:buClr>
              <a:buSzTx/>
              <a:buFont typeface="Overpass"/>
              <a:buChar char="●"/>
              <a:tabLst/>
              <a:defRPr/>
            </a:pPr>
            <a:endParaRPr kumimoji="0" lang="en-US" sz="1050" b="0" i="0" u="none" strike="noStrike" kern="0" cap="none" spc="0" normalizeH="0" baseline="0" noProof="0" dirty="0">
              <a:ln>
                <a:noFill/>
              </a:ln>
              <a:solidFill>
                <a:srgbClr val="000000"/>
              </a:solidFill>
              <a:effectLst/>
              <a:uLnTx/>
              <a:uFillTx/>
              <a:latin typeface="Overpass" panose="020B0604020202020204" charset="0"/>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Overpass" panose="020B0604020202020204" charset="0"/>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000000"/>
              </a:solidFill>
              <a:effectLst/>
              <a:uLnTx/>
              <a:uFillTx/>
              <a:latin typeface="Overpass" panose="020B0604020202020204" charset="0"/>
              <a:sym typeface="Arial"/>
            </a:endParaRPr>
          </a:p>
          <a:p>
            <a:pPr marL="457200" marR="0" lvl="0" indent="-292100" algn="l" defTabSz="914400" rtl="0" eaLnBrk="1" fontAlgn="auto" latinLnBrk="0" hangingPunct="1">
              <a:lnSpc>
                <a:spcPct val="115000"/>
              </a:lnSpc>
              <a:spcBef>
                <a:spcPts val="600"/>
              </a:spcBef>
              <a:spcAft>
                <a:spcPts val="0"/>
              </a:spcAft>
              <a:buClr>
                <a:srgbClr val="000000"/>
              </a:buClr>
              <a:buSzTx/>
              <a:buFont typeface="Overpass"/>
              <a:buChar char="●"/>
              <a:tabLst/>
              <a:defRPr/>
            </a:pPr>
            <a:endParaRPr kumimoji="0" lang="en" sz="1050" b="0" i="0" u="none" strike="noStrike" kern="0" cap="none" spc="0" normalizeH="0" baseline="0" noProof="0" dirty="0">
              <a:ln>
                <a:noFill/>
              </a:ln>
              <a:solidFill>
                <a:srgbClr val="000000"/>
              </a:solidFill>
              <a:effectLst/>
              <a:uLnTx/>
              <a:uFillTx/>
              <a:latin typeface="Overpass"/>
              <a:ea typeface="Overpass"/>
              <a:cs typeface="Overpass"/>
              <a:sym typeface="Overpass"/>
            </a:endParaRPr>
          </a:p>
        </p:txBody>
      </p:sp>
    </p:spTree>
    <p:extLst>
      <p:ext uri="{BB962C8B-B14F-4D97-AF65-F5344CB8AC3E}">
        <p14:creationId xmlns:p14="http://schemas.microsoft.com/office/powerpoint/2010/main" val="3751825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3"/>
          <p:cNvSpPr>
            <a:spLocks noGrp="1" noChangeArrowheads="1"/>
          </p:cNvSpPr>
          <p:nvPr>
            <p:ph type="title" idx="4294967295"/>
          </p:nvPr>
        </p:nvSpPr>
        <p:spPr>
          <a:noFill/>
          <a:ln w="9525">
            <a:noFill/>
            <a:miter lim="800000"/>
            <a:headEnd/>
            <a:tailEnd/>
          </a:ln>
        </p:spPr>
        <p:txBody>
          <a:bodyPr vert="horz" wrap="square" lIns="68580" tIns="34290" rIns="68580" bIns="34290" numCol="1" anchor="t" anchorCtr="0" compatLnSpc="1">
            <a:prstTxWarp prst="textNoShape">
              <a:avLst/>
            </a:prstTxWarp>
          </a:bodyPr>
          <a:lstStyle/>
          <a:p>
            <a:pPr eaLnBrk="1" hangingPunct="1"/>
            <a:r>
              <a:rPr lang="en-US" dirty="0"/>
              <a:t>We are one of the largest banks in the U.S.</a:t>
            </a:r>
          </a:p>
        </p:txBody>
      </p:sp>
      <p:sp>
        <p:nvSpPr>
          <p:cNvPr id="16" name="Rectangle 2"/>
          <p:cNvSpPr>
            <a:spLocks noChangeArrowheads="1"/>
          </p:cNvSpPr>
          <p:nvPr/>
        </p:nvSpPr>
        <p:spPr bwMode="auto">
          <a:xfrm>
            <a:off x="4727402" y="2386012"/>
            <a:ext cx="3045619" cy="195263"/>
          </a:xfrm>
          <a:prstGeom prst="rect">
            <a:avLst/>
          </a:prstGeom>
          <a:solidFill>
            <a:srgbClr val="FFFF00"/>
          </a:solidFill>
          <a:ln w="9525">
            <a:solidFill>
              <a:schemeClr val="tx1"/>
            </a:solidFill>
            <a:miter lim="800000"/>
            <a:headEnd/>
            <a:tailEnd/>
          </a:ln>
        </p:spPr>
        <p:txBody>
          <a:bodyPr anchor="ctr"/>
          <a:lstStyle/>
          <a:p>
            <a:pPr algn="ctr" defTabSz="685800" fontAlgn="base">
              <a:spcBef>
                <a:spcPct val="100000"/>
              </a:spcBef>
              <a:spcAft>
                <a:spcPct val="0"/>
              </a:spcAft>
            </a:pPr>
            <a:endParaRPr lang="en-GB" sz="1050" b="1" kern="1200" dirty="0">
              <a:latin typeface="Arial" pitchFamily="34" charset="0"/>
              <a:ea typeface="+mn-ea"/>
              <a:cs typeface="MS PGothic"/>
            </a:endParaRPr>
          </a:p>
        </p:txBody>
      </p:sp>
      <p:sp>
        <p:nvSpPr>
          <p:cNvPr id="18" name="Rectangle 6"/>
          <p:cNvSpPr>
            <a:spLocks noChangeArrowheads="1"/>
          </p:cNvSpPr>
          <p:nvPr/>
        </p:nvSpPr>
        <p:spPr bwMode="invGray">
          <a:xfrm>
            <a:off x="4751214" y="628650"/>
            <a:ext cx="3036094" cy="341710"/>
          </a:xfrm>
          <a:prstGeom prst="rect">
            <a:avLst/>
          </a:prstGeom>
          <a:solidFill>
            <a:srgbClr val="003A6F"/>
          </a:solidFill>
          <a:ln w="9525" algn="ctr">
            <a:solidFill>
              <a:schemeClr val="tx1"/>
            </a:solidFill>
            <a:miter lim="800000"/>
            <a:headEnd/>
            <a:tailEnd/>
          </a:ln>
        </p:spPr>
        <p:txBody>
          <a:bodyPr anchor="ctr"/>
          <a:lstStyle/>
          <a:p>
            <a:pPr algn="ctr" defTabSz="685800" fontAlgn="base">
              <a:spcBef>
                <a:spcPct val="0"/>
              </a:spcBef>
              <a:spcAft>
                <a:spcPct val="0"/>
              </a:spcAft>
            </a:pPr>
            <a:r>
              <a:rPr lang="en-US" sz="1050" b="1" kern="1200" dirty="0">
                <a:solidFill>
                  <a:srgbClr val="FFFFFF"/>
                </a:solidFill>
                <a:latin typeface="Arial" charset="0"/>
                <a:ea typeface="+mn-ea"/>
                <a:cs typeface="Arial" charset="0"/>
              </a:rPr>
              <a:t>Q4 2017 U.S. Deposits ($B)</a:t>
            </a:r>
          </a:p>
        </p:txBody>
      </p:sp>
      <p:sp>
        <p:nvSpPr>
          <p:cNvPr id="19" name="Rectangle 7"/>
          <p:cNvSpPr>
            <a:spLocks noChangeArrowheads="1"/>
          </p:cNvSpPr>
          <p:nvPr/>
        </p:nvSpPr>
        <p:spPr bwMode="invGray">
          <a:xfrm>
            <a:off x="1387699" y="628650"/>
            <a:ext cx="3140869" cy="341710"/>
          </a:xfrm>
          <a:prstGeom prst="rect">
            <a:avLst/>
          </a:prstGeom>
          <a:solidFill>
            <a:srgbClr val="003A6F"/>
          </a:solidFill>
          <a:ln w="9525" algn="ctr">
            <a:solidFill>
              <a:schemeClr val="tx1"/>
            </a:solidFill>
            <a:miter lim="800000"/>
            <a:headEnd/>
            <a:tailEnd/>
          </a:ln>
        </p:spPr>
        <p:txBody>
          <a:bodyPr anchor="ctr"/>
          <a:lstStyle/>
          <a:p>
            <a:pPr algn="ctr" defTabSz="685800" fontAlgn="base">
              <a:spcBef>
                <a:spcPct val="0"/>
              </a:spcBef>
              <a:spcAft>
                <a:spcPct val="0"/>
              </a:spcAft>
            </a:pPr>
            <a:r>
              <a:rPr lang="en-US" sz="1050" b="1" kern="1200" dirty="0">
                <a:solidFill>
                  <a:srgbClr val="FFFFFF"/>
                </a:solidFill>
                <a:latin typeface="Arial" charset="0"/>
                <a:ea typeface="+mn-ea"/>
                <a:cs typeface="Arial" charset="0"/>
              </a:rPr>
              <a:t>Q4 2017 Total Loans ($B)</a:t>
            </a:r>
          </a:p>
        </p:txBody>
      </p:sp>
      <p:sp>
        <p:nvSpPr>
          <p:cNvPr id="14" name="Rectangle 8"/>
          <p:cNvSpPr>
            <a:spLocks noChangeArrowheads="1"/>
          </p:cNvSpPr>
          <p:nvPr/>
        </p:nvSpPr>
        <p:spPr bwMode="auto">
          <a:xfrm>
            <a:off x="1387699" y="2016435"/>
            <a:ext cx="3127772" cy="200530"/>
          </a:xfrm>
          <a:prstGeom prst="rect">
            <a:avLst/>
          </a:prstGeom>
          <a:solidFill>
            <a:srgbClr val="FFFF00"/>
          </a:solidFill>
          <a:ln w="9525">
            <a:solidFill>
              <a:schemeClr val="tx1"/>
            </a:solidFill>
            <a:miter lim="800000"/>
            <a:headEnd/>
            <a:tailEnd/>
          </a:ln>
        </p:spPr>
        <p:txBody>
          <a:bodyPr anchor="ctr"/>
          <a:lstStyle/>
          <a:p>
            <a:pPr algn="ctr" defTabSz="685800" fontAlgn="base">
              <a:spcBef>
                <a:spcPct val="100000"/>
              </a:spcBef>
              <a:spcAft>
                <a:spcPct val="0"/>
              </a:spcAft>
            </a:pPr>
            <a:endParaRPr lang="en-GB" sz="1050" b="1" kern="1200">
              <a:latin typeface="Arial" pitchFamily="34" charset="0"/>
              <a:ea typeface="+mn-ea"/>
              <a:cs typeface="MS PGothic"/>
            </a:endParaRPr>
          </a:p>
        </p:txBody>
      </p:sp>
      <p:sp>
        <p:nvSpPr>
          <p:cNvPr id="15" name="Text Box 5"/>
          <p:cNvSpPr txBox="1">
            <a:spLocks noChangeArrowheads="1"/>
          </p:cNvSpPr>
          <p:nvPr/>
        </p:nvSpPr>
        <p:spPr bwMode="auto">
          <a:xfrm>
            <a:off x="2215403" y="4698399"/>
            <a:ext cx="5556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4290" rIns="34290" anchor="b">
            <a:spAutoFit/>
          </a:bodyPr>
          <a:lstStyle>
            <a:lvl1pPr>
              <a:defRPr sz="1600">
                <a:solidFill>
                  <a:schemeClr val="tx1"/>
                </a:solidFill>
                <a:latin typeface="Humnst777 BT" pitchFamily="34" charset="0"/>
              </a:defRPr>
            </a:lvl1pPr>
            <a:lvl2pPr marL="742950" indent="-285750">
              <a:defRPr sz="1600">
                <a:solidFill>
                  <a:schemeClr val="tx1"/>
                </a:solidFill>
                <a:latin typeface="Humnst777 BT" pitchFamily="34" charset="0"/>
              </a:defRPr>
            </a:lvl2pPr>
            <a:lvl3pPr marL="1143000" indent="-228600">
              <a:defRPr sz="1600">
                <a:solidFill>
                  <a:schemeClr val="tx1"/>
                </a:solidFill>
                <a:latin typeface="Humnst777 BT" pitchFamily="34" charset="0"/>
              </a:defRPr>
            </a:lvl3pPr>
            <a:lvl4pPr marL="1600200" indent="-228600">
              <a:defRPr sz="1600">
                <a:solidFill>
                  <a:schemeClr val="tx1"/>
                </a:solidFill>
                <a:latin typeface="Humnst777 BT" pitchFamily="34" charset="0"/>
              </a:defRPr>
            </a:lvl4pPr>
            <a:lvl5pPr marL="2057400" indent="-228600">
              <a:defRPr sz="1600">
                <a:solidFill>
                  <a:schemeClr val="tx1"/>
                </a:solidFill>
                <a:latin typeface="Humnst777 BT" pitchFamily="34" charset="0"/>
              </a:defRPr>
            </a:lvl5pPr>
            <a:lvl6pPr marL="2514600" indent="-228600" eaLnBrk="0" fontAlgn="base" hangingPunct="0">
              <a:lnSpc>
                <a:spcPct val="120000"/>
              </a:lnSpc>
              <a:spcBef>
                <a:spcPct val="20000"/>
              </a:spcBef>
              <a:spcAft>
                <a:spcPct val="0"/>
              </a:spcAft>
              <a:defRPr sz="1600">
                <a:solidFill>
                  <a:schemeClr val="tx1"/>
                </a:solidFill>
                <a:latin typeface="Humnst777 BT" pitchFamily="34" charset="0"/>
              </a:defRPr>
            </a:lvl6pPr>
            <a:lvl7pPr marL="2971800" indent="-228600" eaLnBrk="0" fontAlgn="base" hangingPunct="0">
              <a:lnSpc>
                <a:spcPct val="120000"/>
              </a:lnSpc>
              <a:spcBef>
                <a:spcPct val="20000"/>
              </a:spcBef>
              <a:spcAft>
                <a:spcPct val="0"/>
              </a:spcAft>
              <a:defRPr sz="1600">
                <a:solidFill>
                  <a:schemeClr val="tx1"/>
                </a:solidFill>
                <a:latin typeface="Humnst777 BT" pitchFamily="34" charset="0"/>
              </a:defRPr>
            </a:lvl7pPr>
            <a:lvl8pPr marL="3429000" indent="-228600" eaLnBrk="0" fontAlgn="base" hangingPunct="0">
              <a:lnSpc>
                <a:spcPct val="120000"/>
              </a:lnSpc>
              <a:spcBef>
                <a:spcPct val="20000"/>
              </a:spcBef>
              <a:spcAft>
                <a:spcPct val="0"/>
              </a:spcAft>
              <a:defRPr sz="1600">
                <a:solidFill>
                  <a:schemeClr val="tx1"/>
                </a:solidFill>
                <a:latin typeface="Humnst777 BT" pitchFamily="34" charset="0"/>
              </a:defRPr>
            </a:lvl8pPr>
            <a:lvl9pPr marL="3886200" indent="-228600" eaLnBrk="0" fontAlgn="base" hangingPunct="0">
              <a:lnSpc>
                <a:spcPct val="120000"/>
              </a:lnSpc>
              <a:spcBef>
                <a:spcPct val="20000"/>
              </a:spcBef>
              <a:spcAft>
                <a:spcPct val="0"/>
              </a:spcAft>
              <a:defRPr sz="1600">
                <a:solidFill>
                  <a:schemeClr val="tx1"/>
                </a:solidFill>
                <a:latin typeface="Humnst777 BT" pitchFamily="34" charset="0"/>
              </a:defRPr>
            </a:lvl9pPr>
          </a:lstStyle>
          <a:p>
            <a:pPr defTabSz="685800" fontAlgn="base">
              <a:spcBef>
                <a:spcPct val="0"/>
              </a:spcBef>
              <a:spcAft>
                <a:spcPct val="0"/>
              </a:spcAft>
              <a:defRPr/>
            </a:pPr>
            <a:r>
              <a:rPr lang="en-US" sz="600" kern="1200" dirty="0">
                <a:solidFill>
                  <a:srgbClr val="000000"/>
                </a:solidFill>
                <a:latin typeface="Arial" pitchFamily="34" charset="0"/>
                <a:ea typeface="+mn-ea"/>
                <a:cs typeface="+mn-cs"/>
              </a:rPr>
              <a:t>Notes: Excludes banks with high non-loan asset concentrations: Goldman Sachs, Morgan Stanley, BONY, State Street, Charles Schwab. Gross loans and domestic deposit data as of 12/31/2017. Based upon total gross loans and total aggregated domestic deposits for bank holding company</a:t>
            </a:r>
          </a:p>
          <a:p>
            <a:pPr defTabSz="685800" fontAlgn="base">
              <a:spcBef>
                <a:spcPct val="0"/>
              </a:spcBef>
              <a:spcAft>
                <a:spcPct val="0"/>
              </a:spcAft>
              <a:defRPr/>
            </a:pPr>
            <a:r>
              <a:rPr lang="en-US" sz="600" kern="1200" dirty="0">
                <a:solidFill>
                  <a:srgbClr val="000000"/>
                </a:solidFill>
                <a:latin typeface="Arial" pitchFamily="34" charset="0"/>
                <a:ea typeface="+mn-ea"/>
                <a:cs typeface="+mn-cs"/>
              </a:rPr>
              <a:t>Sources: SNL, FDIC</a:t>
            </a:r>
          </a:p>
        </p:txBody>
      </p:sp>
      <p:graphicFrame>
        <p:nvGraphicFramePr>
          <p:cNvPr id="17" name="Group 50"/>
          <p:cNvGraphicFramePr>
            <a:graphicFrameLocks noGrp="1"/>
          </p:cNvGraphicFramePr>
          <p:nvPr>
            <p:extLst/>
          </p:nvPr>
        </p:nvGraphicFramePr>
        <p:xfrm>
          <a:off x="4629770" y="1085850"/>
          <a:ext cx="3086100" cy="2790021"/>
        </p:xfrm>
        <a:graphic>
          <a:graphicData uri="http://schemas.openxmlformats.org/drawingml/2006/table">
            <a:tbl>
              <a:tblPr/>
              <a:tblGrid>
                <a:gridCol w="514350">
                  <a:extLst>
                    <a:ext uri="{9D8B030D-6E8A-4147-A177-3AD203B41FA5}">
                      <a16:colId xmlns:a16="http://schemas.microsoft.com/office/drawing/2014/main" val="20000"/>
                    </a:ext>
                  </a:extLst>
                </a:gridCol>
                <a:gridCol w="2000250">
                  <a:extLst>
                    <a:ext uri="{9D8B030D-6E8A-4147-A177-3AD203B41FA5}">
                      <a16:colId xmlns:a16="http://schemas.microsoft.com/office/drawing/2014/main" val="20001"/>
                    </a:ext>
                  </a:extLst>
                </a:gridCol>
                <a:gridCol w="571500">
                  <a:extLst>
                    <a:ext uri="{9D8B030D-6E8A-4147-A177-3AD203B41FA5}">
                      <a16:colId xmlns:a16="http://schemas.microsoft.com/office/drawing/2014/main" val="20002"/>
                    </a:ext>
                  </a:extLst>
                </a:gridCol>
              </a:tblGrid>
              <a:tr h="18677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pitchFamily="34" charset="0"/>
                          <a:ea typeface="ＭＳ Ｐゴシック" charset="-128"/>
                          <a:cs typeface="Arial" pitchFamily="34" charset="0"/>
                        </a:rPr>
                        <a:t>1.</a:t>
                      </a:r>
                    </a:p>
                  </a:txBody>
                  <a:tcPr marL="0" marR="0" marT="0" marB="0" anchor="ctr" horzOverflow="overflow">
                    <a:lnL>
                      <a:noFill/>
                    </a:lnL>
                    <a:lnR>
                      <a:noFill/>
                    </a:lnR>
                    <a:lnT>
                      <a:noFill/>
                    </a:lnT>
                    <a:lnB>
                      <a:noFill/>
                    </a:lnB>
                    <a:lnTlToBr>
                      <a:noFill/>
                    </a:lnTlToBr>
                    <a:lnBlToTr>
                      <a:noFill/>
                    </a:lnBlToTr>
                    <a:noFill/>
                  </a:tcPr>
                </a:tc>
                <a:tc>
                  <a:txBody>
                    <a:bodyPr/>
                    <a:lstStyle/>
                    <a:p>
                      <a:pPr algn="l" fontAlgn="ctr"/>
                      <a:r>
                        <a:rPr lang="en-US" sz="1100" b="1" i="0" u="none" strike="noStrike">
                          <a:effectLst/>
                          <a:latin typeface="Arial" panose="020B0604020202020204" pitchFamily="34" charset="0"/>
                        </a:rPr>
                        <a:t>Bank of America</a:t>
                      </a:r>
                    </a:p>
                  </a:txBody>
                  <a:tcPr marL="0" marR="0" marT="0" marB="0" anchor="ctr">
                    <a:lnL>
                      <a:noFill/>
                    </a:lnL>
                    <a:lnR>
                      <a:noFill/>
                    </a:lnR>
                    <a:lnT>
                      <a:noFill/>
                    </a:lnT>
                    <a:lnB>
                      <a:noFill/>
                    </a:lnB>
                    <a:lnTlToBr>
                      <a:noFill/>
                    </a:lnTlToBr>
                    <a:lnBlToTr>
                      <a:noFill/>
                    </a:lnBlToTr>
                    <a:noFill/>
                  </a:tcPr>
                </a:tc>
                <a:tc>
                  <a:txBody>
                    <a:bodyPr/>
                    <a:lstStyle/>
                    <a:p>
                      <a:pPr algn="r" fontAlgn="ctr"/>
                      <a:r>
                        <a:rPr lang="en-US" sz="1100" b="1" i="0" u="none" strike="noStrike">
                          <a:effectLst/>
                          <a:latin typeface="Arial" panose="020B0604020202020204" pitchFamily="34" charset="0"/>
                        </a:rPr>
                        <a:t>1,227.5</a:t>
                      </a:r>
                    </a:p>
                  </a:txBody>
                  <a:tcPr marL="0" marR="0" marT="0" marB="0" anchor="ctr">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18677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pitchFamily="34" charset="0"/>
                          <a:ea typeface="ＭＳ Ｐゴシック" charset="-128"/>
                          <a:cs typeface="Arial" pitchFamily="34" charset="0"/>
                        </a:rPr>
                        <a:t>2.</a:t>
                      </a:r>
                    </a:p>
                  </a:txBody>
                  <a:tcPr marL="0" marR="0" marT="0" marB="0" anchor="ctr" horzOverflow="overflow">
                    <a:lnL>
                      <a:noFill/>
                    </a:lnL>
                    <a:lnR>
                      <a:noFill/>
                    </a:lnR>
                    <a:lnT>
                      <a:noFill/>
                    </a:lnT>
                    <a:lnB>
                      <a:noFill/>
                    </a:lnB>
                    <a:lnTlToBr>
                      <a:noFill/>
                    </a:lnTlToBr>
                    <a:lnBlToTr>
                      <a:noFill/>
                    </a:lnBlToTr>
                    <a:noFill/>
                  </a:tcPr>
                </a:tc>
                <a:tc>
                  <a:txBody>
                    <a:bodyPr/>
                    <a:lstStyle/>
                    <a:p>
                      <a:pPr algn="l" fontAlgn="ctr"/>
                      <a:r>
                        <a:rPr lang="en-US" sz="1100" b="1" i="0" u="none" strike="noStrike">
                          <a:effectLst/>
                          <a:latin typeface="Arial" panose="020B0604020202020204" pitchFamily="34" charset="0"/>
                        </a:rPr>
                        <a:t>Wells Fargo</a:t>
                      </a:r>
                    </a:p>
                  </a:txBody>
                  <a:tcPr marL="0" marR="0" marT="0" marB="0" anchor="ctr">
                    <a:lnL>
                      <a:noFill/>
                    </a:lnL>
                    <a:lnR>
                      <a:noFill/>
                    </a:lnR>
                    <a:lnT>
                      <a:noFill/>
                    </a:lnT>
                    <a:lnB>
                      <a:noFill/>
                    </a:lnB>
                    <a:lnTlToBr>
                      <a:noFill/>
                    </a:lnTlToBr>
                    <a:lnBlToTr>
                      <a:noFill/>
                    </a:lnBlToTr>
                    <a:noFill/>
                  </a:tcPr>
                </a:tc>
                <a:tc>
                  <a:txBody>
                    <a:bodyPr/>
                    <a:lstStyle/>
                    <a:p>
                      <a:pPr algn="r" fontAlgn="ctr"/>
                      <a:r>
                        <a:rPr lang="en-US" sz="1100" b="1" i="0" u="none" strike="noStrike">
                          <a:effectLst/>
                          <a:latin typeface="Arial" panose="020B0604020202020204" pitchFamily="34" charset="0"/>
                        </a:rPr>
                        <a:t>1,207.3</a:t>
                      </a:r>
                    </a:p>
                  </a:txBody>
                  <a:tcPr marL="0" marR="0" marT="0" marB="0" anchor="ctr">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18677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pitchFamily="34" charset="0"/>
                          <a:ea typeface="ＭＳ Ｐゴシック" charset="-128"/>
                          <a:cs typeface="Arial" pitchFamily="34" charset="0"/>
                        </a:rPr>
                        <a:t>3.</a:t>
                      </a:r>
                    </a:p>
                  </a:txBody>
                  <a:tcPr marL="0" marR="0" marT="0" marB="0" anchor="ctr" horzOverflow="overflow">
                    <a:lnL>
                      <a:noFill/>
                    </a:lnL>
                    <a:lnR>
                      <a:noFill/>
                    </a:lnR>
                    <a:lnT>
                      <a:noFill/>
                    </a:lnT>
                    <a:lnB>
                      <a:noFill/>
                    </a:lnB>
                    <a:lnTlToBr>
                      <a:noFill/>
                    </a:lnTlToBr>
                    <a:lnBlToTr>
                      <a:noFill/>
                    </a:lnBlToTr>
                    <a:noFill/>
                  </a:tcPr>
                </a:tc>
                <a:tc>
                  <a:txBody>
                    <a:bodyPr/>
                    <a:lstStyle/>
                    <a:p>
                      <a:pPr algn="l" fontAlgn="ctr"/>
                      <a:r>
                        <a:rPr lang="en-US" sz="1100" b="1" i="0" u="none" strike="noStrike">
                          <a:effectLst/>
                          <a:latin typeface="Arial" panose="020B0604020202020204" pitchFamily="34" charset="0"/>
                        </a:rPr>
                        <a:t>JPM Chase</a:t>
                      </a:r>
                    </a:p>
                  </a:txBody>
                  <a:tcPr marL="0" marR="0" marT="0" marB="0" anchor="ctr">
                    <a:lnL>
                      <a:noFill/>
                    </a:lnL>
                    <a:lnR>
                      <a:noFill/>
                    </a:lnR>
                    <a:lnT>
                      <a:noFill/>
                    </a:lnT>
                    <a:lnB>
                      <a:noFill/>
                    </a:lnB>
                    <a:lnTlToBr>
                      <a:noFill/>
                    </a:lnTlToBr>
                    <a:lnBlToTr>
                      <a:noFill/>
                    </a:lnBlToTr>
                    <a:noFill/>
                  </a:tcPr>
                </a:tc>
                <a:tc>
                  <a:txBody>
                    <a:bodyPr/>
                    <a:lstStyle/>
                    <a:p>
                      <a:pPr algn="r" fontAlgn="ctr"/>
                      <a:r>
                        <a:rPr lang="en-US" sz="1100" b="1" i="0" u="none" strike="noStrike">
                          <a:effectLst/>
                          <a:latin typeface="Arial" panose="020B0604020202020204" pitchFamily="34" charset="0"/>
                        </a:rPr>
                        <a:t>1,187.3</a:t>
                      </a:r>
                    </a:p>
                  </a:txBody>
                  <a:tcPr marL="0" marR="0" marT="0" marB="0" anchor="ctr">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187892">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pitchFamily="34" charset="0"/>
                          <a:ea typeface="ＭＳ Ｐゴシック" charset="-128"/>
                          <a:cs typeface="Arial" pitchFamily="34" charset="0"/>
                        </a:rPr>
                        <a:t>4.</a:t>
                      </a:r>
                    </a:p>
                  </a:txBody>
                  <a:tcPr marL="0" marR="0" marT="0" marB="0" anchor="ctr" horzOverflow="overflow">
                    <a:lnL>
                      <a:noFill/>
                    </a:lnL>
                    <a:lnR>
                      <a:noFill/>
                    </a:lnR>
                    <a:lnT>
                      <a:noFill/>
                    </a:lnT>
                    <a:lnB>
                      <a:noFill/>
                    </a:lnB>
                    <a:lnTlToBr>
                      <a:noFill/>
                    </a:lnTlToBr>
                    <a:lnBlToTr>
                      <a:noFill/>
                    </a:lnBlToTr>
                    <a:noFill/>
                  </a:tcPr>
                </a:tc>
                <a:tc>
                  <a:txBody>
                    <a:bodyPr/>
                    <a:lstStyle/>
                    <a:p>
                      <a:pPr algn="l" fontAlgn="ctr"/>
                      <a:r>
                        <a:rPr lang="en-US" sz="1100" b="1" i="0" u="none" strike="noStrike">
                          <a:effectLst/>
                          <a:latin typeface="Arial" panose="020B0604020202020204" pitchFamily="34" charset="0"/>
                        </a:rPr>
                        <a:t>Citigroup</a:t>
                      </a:r>
                    </a:p>
                  </a:txBody>
                  <a:tcPr marL="0" marR="0" marT="0" marB="0" anchor="ctr">
                    <a:lnL>
                      <a:noFill/>
                    </a:lnL>
                    <a:lnR>
                      <a:noFill/>
                    </a:lnR>
                    <a:lnT>
                      <a:noFill/>
                    </a:lnT>
                    <a:lnB>
                      <a:noFill/>
                    </a:lnB>
                    <a:lnTlToBr>
                      <a:noFill/>
                    </a:lnTlToBr>
                    <a:lnBlToTr>
                      <a:noFill/>
                    </a:lnBlToTr>
                    <a:noFill/>
                  </a:tcPr>
                </a:tc>
                <a:tc>
                  <a:txBody>
                    <a:bodyPr/>
                    <a:lstStyle/>
                    <a:p>
                      <a:pPr algn="r" fontAlgn="ctr"/>
                      <a:r>
                        <a:rPr lang="en-US" sz="1100" b="1" i="0" u="none" strike="noStrike">
                          <a:effectLst/>
                          <a:latin typeface="Arial" panose="020B0604020202020204" pitchFamily="34" charset="0"/>
                        </a:rPr>
                        <a:t>445.6</a:t>
                      </a:r>
                    </a:p>
                  </a:txBody>
                  <a:tcPr marL="0" marR="0" marT="0" marB="0" anchor="ctr">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18677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pitchFamily="34" charset="0"/>
                          <a:ea typeface="ＭＳ Ｐゴシック" charset="-128"/>
                          <a:cs typeface="Arial" pitchFamily="34" charset="0"/>
                        </a:rPr>
                        <a:t>5.</a:t>
                      </a:r>
                    </a:p>
                  </a:txBody>
                  <a:tcPr marL="0" marR="0" marT="0" marB="0" anchor="ctr" horzOverflow="overflow">
                    <a:lnL>
                      <a:noFill/>
                    </a:lnL>
                    <a:lnR>
                      <a:noFill/>
                    </a:lnR>
                    <a:lnT>
                      <a:noFill/>
                    </a:lnT>
                    <a:lnB>
                      <a:noFill/>
                    </a:lnB>
                    <a:lnTlToBr>
                      <a:noFill/>
                    </a:lnTlToBr>
                    <a:lnBlToTr>
                      <a:noFill/>
                    </a:lnBlToTr>
                    <a:noFill/>
                  </a:tcPr>
                </a:tc>
                <a:tc>
                  <a:txBody>
                    <a:bodyPr/>
                    <a:lstStyle/>
                    <a:p>
                      <a:pPr algn="l" fontAlgn="ctr"/>
                      <a:r>
                        <a:rPr lang="en-US" sz="1100" b="1" i="0" u="none" strike="noStrike">
                          <a:effectLst/>
                          <a:latin typeface="Arial" panose="020B0604020202020204" pitchFamily="34" charset="0"/>
                        </a:rPr>
                        <a:t>U.S. Bancorp</a:t>
                      </a:r>
                    </a:p>
                  </a:txBody>
                  <a:tcPr marL="0" marR="0" marT="0" marB="0" anchor="ctr">
                    <a:lnL>
                      <a:noFill/>
                    </a:lnL>
                    <a:lnR>
                      <a:noFill/>
                    </a:lnR>
                    <a:lnT>
                      <a:noFill/>
                    </a:lnT>
                    <a:lnB>
                      <a:noFill/>
                    </a:lnB>
                    <a:lnTlToBr>
                      <a:noFill/>
                    </a:lnTlToBr>
                    <a:lnBlToTr>
                      <a:noFill/>
                    </a:lnBlToTr>
                    <a:noFill/>
                  </a:tcPr>
                </a:tc>
                <a:tc>
                  <a:txBody>
                    <a:bodyPr/>
                    <a:lstStyle/>
                    <a:p>
                      <a:pPr algn="r" fontAlgn="ctr"/>
                      <a:r>
                        <a:rPr lang="en-US" sz="1100" b="1" i="0" u="none" strike="noStrike">
                          <a:effectLst/>
                          <a:latin typeface="Arial" panose="020B0604020202020204" pitchFamily="34" charset="0"/>
                        </a:rPr>
                        <a:t>321.9</a:t>
                      </a:r>
                    </a:p>
                  </a:txBody>
                  <a:tcPr marL="0" marR="0" marT="0" marB="0" anchor="ctr">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185654">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pitchFamily="34" charset="0"/>
                          <a:ea typeface="ＭＳ Ｐゴシック" charset="-128"/>
                          <a:cs typeface="Arial" pitchFamily="34" charset="0"/>
                        </a:rPr>
                        <a:t>6.</a:t>
                      </a:r>
                    </a:p>
                  </a:txBody>
                  <a:tcPr marL="0" marR="0" marT="0" marB="0" anchor="ctr" horzOverflow="overflow">
                    <a:lnL>
                      <a:noFill/>
                    </a:lnL>
                    <a:lnR>
                      <a:noFill/>
                    </a:lnR>
                    <a:lnT>
                      <a:noFill/>
                    </a:lnT>
                    <a:lnB>
                      <a:noFill/>
                    </a:lnB>
                    <a:lnTlToBr>
                      <a:noFill/>
                    </a:lnTlToBr>
                    <a:lnBlToTr>
                      <a:noFill/>
                    </a:lnBlToTr>
                    <a:noFill/>
                  </a:tcPr>
                </a:tc>
                <a:tc>
                  <a:txBody>
                    <a:bodyPr/>
                    <a:lstStyle/>
                    <a:p>
                      <a:pPr algn="l" fontAlgn="ctr"/>
                      <a:r>
                        <a:rPr lang="en-US" sz="1100" b="1" i="0" u="none" strike="noStrike">
                          <a:effectLst/>
                          <a:latin typeface="Arial" panose="020B0604020202020204" pitchFamily="34" charset="0"/>
                        </a:rPr>
                        <a:t>TD Bank</a:t>
                      </a:r>
                    </a:p>
                  </a:txBody>
                  <a:tcPr marL="0" marR="0" marT="0" marB="0" anchor="ctr">
                    <a:lnL>
                      <a:noFill/>
                    </a:lnL>
                    <a:lnR>
                      <a:noFill/>
                    </a:lnR>
                    <a:lnT>
                      <a:noFill/>
                    </a:lnT>
                    <a:lnB>
                      <a:noFill/>
                    </a:lnB>
                    <a:lnTlToBr>
                      <a:noFill/>
                    </a:lnTlToBr>
                    <a:lnBlToTr>
                      <a:noFill/>
                    </a:lnBlToTr>
                    <a:noFill/>
                  </a:tcPr>
                </a:tc>
                <a:tc>
                  <a:txBody>
                    <a:bodyPr/>
                    <a:lstStyle/>
                    <a:p>
                      <a:pPr algn="r" fontAlgn="ctr"/>
                      <a:r>
                        <a:rPr lang="en-US" sz="1100" b="1" i="0" u="none" strike="noStrike">
                          <a:effectLst/>
                          <a:latin typeface="Arial" panose="020B0604020202020204" pitchFamily="34" charset="0"/>
                        </a:rPr>
                        <a:t>264.1</a:t>
                      </a:r>
                    </a:p>
                  </a:txBody>
                  <a:tcPr marL="0" marR="0" marT="0" marB="0" anchor="ctr">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187892">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pitchFamily="34" charset="0"/>
                          <a:ea typeface="ＭＳ Ｐゴシック" charset="-128"/>
                          <a:cs typeface="Arial" pitchFamily="34" charset="0"/>
                        </a:rPr>
                        <a:t>7.</a:t>
                      </a:r>
                    </a:p>
                  </a:txBody>
                  <a:tcPr marL="0" marR="0" marT="0" marB="0" anchor="ctr" horzOverflow="overflow">
                    <a:lnL>
                      <a:noFill/>
                    </a:lnL>
                    <a:lnR>
                      <a:noFill/>
                    </a:lnR>
                    <a:lnT>
                      <a:noFill/>
                    </a:lnT>
                    <a:lnB>
                      <a:noFill/>
                    </a:lnB>
                    <a:lnTlToBr>
                      <a:noFill/>
                    </a:lnTlToBr>
                    <a:lnBlToTr>
                      <a:noFill/>
                    </a:lnBlToTr>
                    <a:noFill/>
                  </a:tcPr>
                </a:tc>
                <a:tc>
                  <a:txBody>
                    <a:bodyPr/>
                    <a:lstStyle/>
                    <a:p>
                      <a:pPr algn="l" fontAlgn="ctr"/>
                      <a:r>
                        <a:rPr lang="en-US" sz="1100" b="1" i="0" u="none" strike="noStrike">
                          <a:effectLst/>
                          <a:latin typeface="Arial" panose="020B0604020202020204" pitchFamily="34" charset="0"/>
                        </a:rPr>
                        <a:t>PNC</a:t>
                      </a:r>
                    </a:p>
                  </a:txBody>
                  <a:tcPr marL="0" marR="0" marT="0" marB="0" anchor="ctr">
                    <a:lnL>
                      <a:noFill/>
                    </a:lnL>
                    <a:lnR>
                      <a:noFill/>
                    </a:lnR>
                    <a:lnT>
                      <a:noFill/>
                    </a:lnT>
                    <a:lnB>
                      <a:noFill/>
                    </a:lnB>
                    <a:lnTlToBr>
                      <a:noFill/>
                    </a:lnTlToBr>
                    <a:lnBlToTr>
                      <a:noFill/>
                    </a:lnBlToTr>
                    <a:noFill/>
                  </a:tcPr>
                </a:tc>
                <a:tc>
                  <a:txBody>
                    <a:bodyPr/>
                    <a:lstStyle/>
                    <a:p>
                      <a:pPr algn="r" fontAlgn="ctr"/>
                      <a:r>
                        <a:rPr lang="en-US" sz="1100" b="1" i="0" u="none" strike="noStrike">
                          <a:effectLst/>
                          <a:latin typeface="Arial" panose="020B0604020202020204" pitchFamily="34" charset="0"/>
                        </a:rPr>
                        <a:t>262.4</a:t>
                      </a:r>
                    </a:p>
                  </a:txBody>
                  <a:tcPr marL="0" marR="0" marT="0" marB="0" anchor="ctr">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r h="185264">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pitchFamily="34" charset="0"/>
                          <a:ea typeface="ＭＳ Ｐゴシック" charset="-128"/>
                          <a:cs typeface="Arial" pitchFamily="34" charset="0"/>
                        </a:rPr>
                        <a:t>8.</a:t>
                      </a:r>
                    </a:p>
                  </a:txBody>
                  <a:tcPr marL="0" marR="0" marT="0" marB="0" anchor="ctr" horzOverflow="overflow">
                    <a:lnL>
                      <a:noFill/>
                    </a:lnL>
                    <a:lnR>
                      <a:noFill/>
                    </a:lnR>
                    <a:lnT>
                      <a:noFill/>
                    </a:lnT>
                    <a:lnB>
                      <a:noFill/>
                    </a:lnB>
                    <a:lnTlToBr>
                      <a:noFill/>
                    </a:lnTlToBr>
                    <a:lnBlToTr>
                      <a:noFill/>
                    </a:lnBlToTr>
                    <a:noFill/>
                  </a:tcPr>
                </a:tc>
                <a:tc>
                  <a:txBody>
                    <a:bodyPr/>
                    <a:lstStyle/>
                    <a:p>
                      <a:pPr algn="l" fontAlgn="ctr"/>
                      <a:r>
                        <a:rPr lang="en-US" sz="1100" b="1" i="0" u="none" strike="noStrike">
                          <a:effectLst/>
                          <a:latin typeface="Arial" panose="020B0604020202020204" pitchFamily="34" charset="0"/>
                        </a:rPr>
                        <a:t>Capital One</a:t>
                      </a:r>
                    </a:p>
                  </a:txBody>
                  <a:tcPr marL="0" marR="0" marT="0" marB="0" anchor="ctr">
                    <a:lnL>
                      <a:noFill/>
                    </a:lnL>
                    <a:lnR>
                      <a:noFill/>
                    </a:lnR>
                    <a:lnT>
                      <a:noFill/>
                    </a:lnT>
                    <a:lnB>
                      <a:noFill/>
                    </a:lnB>
                    <a:lnTlToBr>
                      <a:noFill/>
                    </a:lnTlToBr>
                    <a:lnBlToTr>
                      <a:noFill/>
                    </a:lnBlToTr>
                    <a:noFill/>
                  </a:tcPr>
                </a:tc>
                <a:tc>
                  <a:txBody>
                    <a:bodyPr/>
                    <a:lstStyle/>
                    <a:p>
                      <a:pPr algn="r" fontAlgn="ctr"/>
                      <a:r>
                        <a:rPr lang="en-US" sz="1100" b="1" i="0" u="none" strike="noStrike">
                          <a:effectLst/>
                          <a:latin typeface="Arial" panose="020B0604020202020204" pitchFamily="34" charset="0"/>
                        </a:rPr>
                        <a:t>243.2</a:t>
                      </a:r>
                    </a:p>
                  </a:txBody>
                  <a:tcPr marL="0" marR="0" marT="0" marB="0" anchor="ctr">
                    <a:lnL>
                      <a:noFill/>
                    </a:lnL>
                    <a:lnR>
                      <a:noFill/>
                    </a:lnR>
                    <a:lnT>
                      <a:noFill/>
                    </a:lnT>
                    <a:lnB>
                      <a:noFill/>
                    </a:lnB>
                    <a:lnTlToBr>
                      <a:noFill/>
                    </a:lnTlToBr>
                    <a:lnBlToTr>
                      <a:noFill/>
                    </a:lnBlToTr>
                    <a:noFill/>
                  </a:tcPr>
                </a:tc>
                <a:extLst>
                  <a:ext uri="{0D108BD9-81ED-4DB2-BD59-A6C34878D82A}">
                    <a16:rowId xmlns:a16="http://schemas.microsoft.com/office/drawing/2014/main" val="10007"/>
                  </a:ext>
                </a:extLst>
              </a:tr>
              <a:tr h="176708">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pitchFamily="34" charset="0"/>
                          <a:ea typeface="ＭＳ Ｐゴシック" charset="-128"/>
                          <a:cs typeface="Arial" pitchFamily="34" charset="0"/>
                        </a:rPr>
                        <a:t>9.</a:t>
                      </a:r>
                    </a:p>
                  </a:txBody>
                  <a:tcPr marL="0" marR="0" marT="0" marB="0" anchor="ctr" horzOverflow="overflow">
                    <a:lnL>
                      <a:noFill/>
                    </a:lnL>
                    <a:lnR>
                      <a:noFill/>
                    </a:lnR>
                    <a:lnT>
                      <a:noFill/>
                    </a:lnT>
                    <a:lnB>
                      <a:noFill/>
                    </a:lnB>
                    <a:lnTlToBr>
                      <a:noFill/>
                    </a:lnTlToBr>
                    <a:lnBlToTr>
                      <a:noFill/>
                    </a:lnBlToTr>
                    <a:noFill/>
                  </a:tcPr>
                </a:tc>
                <a:tc>
                  <a:txBody>
                    <a:bodyPr/>
                    <a:lstStyle/>
                    <a:p>
                      <a:pPr algn="l" fontAlgn="ctr"/>
                      <a:r>
                        <a:rPr lang="en-US" sz="1100" b="1" i="0" u="none" strike="noStrike">
                          <a:effectLst/>
                          <a:latin typeface="Arial" panose="020B0604020202020204" pitchFamily="34" charset="0"/>
                        </a:rPr>
                        <a:t>SunTrust</a:t>
                      </a:r>
                    </a:p>
                  </a:txBody>
                  <a:tcPr marL="0" marR="0" marT="0" marB="0" anchor="ctr">
                    <a:lnL>
                      <a:noFill/>
                    </a:lnL>
                    <a:lnR>
                      <a:noFill/>
                    </a:lnR>
                    <a:lnT>
                      <a:noFill/>
                    </a:lnT>
                    <a:lnB>
                      <a:noFill/>
                    </a:lnB>
                    <a:lnTlToBr>
                      <a:noFill/>
                    </a:lnTlToBr>
                    <a:lnBlToTr>
                      <a:noFill/>
                    </a:lnBlToTr>
                    <a:noFill/>
                  </a:tcPr>
                </a:tc>
                <a:tc>
                  <a:txBody>
                    <a:bodyPr/>
                    <a:lstStyle/>
                    <a:p>
                      <a:pPr algn="r" fontAlgn="ctr"/>
                      <a:r>
                        <a:rPr lang="en-US" sz="1100" b="1" i="0" u="none" strike="noStrike">
                          <a:effectLst/>
                          <a:latin typeface="Arial" panose="020B0604020202020204" pitchFamily="34" charset="0"/>
                        </a:rPr>
                        <a:t>160.8</a:t>
                      </a:r>
                    </a:p>
                  </a:txBody>
                  <a:tcPr marL="0" marR="0" marT="0" marB="0" anchor="ctr">
                    <a:lnL>
                      <a:noFill/>
                    </a:lnL>
                    <a:lnR>
                      <a:noFill/>
                    </a:lnR>
                    <a:lnT>
                      <a:noFill/>
                    </a:lnT>
                    <a:lnB>
                      <a:noFill/>
                    </a:lnB>
                    <a:lnTlToBr>
                      <a:noFill/>
                    </a:lnTlToBr>
                    <a:lnBlToTr>
                      <a:noFill/>
                    </a:lnBlToTr>
                    <a:noFill/>
                  </a:tcPr>
                </a:tc>
                <a:extLst>
                  <a:ext uri="{0D108BD9-81ED-4DB2-BD59-A6C34878D82A}">
                    <a16:rowId xmlns:a16="http://schemas.microsoft.com/office/drawing/2014/main" val="10008"/>
                  </a:ext>
                </a:extLst>
              </a:tr>
              <a:tr h="185654">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pitchFamily="34" charset="0"/>
                          <a:ea typeface="ＭＳ Ｐゴシック" charset="-128"/>
                          <a:cs typeface="Arial" pitchFamily="34" charset="0"/>
                        </a:rPr>
                        <a:t>10.</a:t>
                      </a:r>
                    </a:p>
                  </a:txBody>
                  <a:tcPr marL="0" marR="0" marT="0" marB="0" anchor="ctr" horzOverflow="overflow">
                    <a:lnL>
                      <a:noFill/>
                    </a:lnL>
                    <a:lnR>
                      <a:noFill/>
                    </a:lnR>
                    <a:lnT>
                      <a:noFill/>
                    </a:lnT>
                    <a:lnB>
                      <a:noFill/>
                    </a:lnB>
                    <a:lnTlToBr>
                      <a:noFill/>
                    </a:lnTlToBr>
                    <a:lnBlToTr>
                      <a:noFill/>
                    </a:lnBlToTr>
                    <a:noFill/>
                  </a:tcPr>
                </a:tc>
                <a:tc>
                  <a:txBody>
                    <a:bodyPr/>
                    <a:lstStyle/>
                    <a:p>
                      <a:pPr algn="l" fontAlgn="ctr"/>
                      <a:r>
                        <a:rPr lang="en-US" sz="1100" b="1" i="0" u="none" strike="noStrike">
                          <a:effectLst/>
                          <a:latin typeface="Arial" panose="020B0604020202020204" pitchFamily="34" charset="0"/>
                        </a:rPr>
                        <a:t>BB&amp;T</a:t>
                      </a:r>
                    </a:p>
                  </a:txBody>
                  <a:tcPr marL="0" marR="0" marT="0" marB="0" anchor="ctr">
                    <a:lnL>
                      <a:noFill/>
                    </a:lnL>
                    <a:lnR>
                      <a:noFill/>
                    </a:lnR>
                    <a:lnT>
                      <a:noFill/>
                    </a:lnT>
                    <a:lnB>
                      <a:noFill/>
                    </a:lnB>
                    <a:lnTlToBr>
                      <a:noFill/>
                    </a:lnTlToBr>
                    <a:lnBlToTr>
                      <a:noFill/>
                    </a:lnBlToTr>
                    <a:noFill/>
                  </a:tcPr>
                </a:tc>
                <a:tc>
                  <a:txBody>
                    <a:bodyPr/>
                    <a:lstStyle/>
                    <a:p>
                      <a:pPr algn="r" fontAlgn="ctr"/>
                      <a:r>
                        <a:rPr lang="en-US" sz="1100" b="1" i="0" u="none" strike="noStrike">
                          <a:effectLst/>
                          <a:latin typeface="Arial" panose="020B0604020202020204" pitchFamily="34" charset="0"/>
                        </a:rPr>
                        <a:t>157.4</a:t>
                      </a:r>
                    </a:p>
                  </a:txBody>
                  <a:tcPr marL="0" marR="0" marT="0" marB="0" anchor="ctr">
                    <a:lnL>
                      <a:noFill/>
                    </a:lnL>
                    <a:lnR>
                      <a:noFill/>
                    </a:lnR>
                    <a:lnT>
                      <a:noFill/>
                    </a:lnT>
                    <a:lnB>
                      <a:noFill/>
                    </a:lnB>
                    <a:lnTlToBr>
                      <a:noFill/>
                    </a:lnTlToBr>
                    <a:lnBlToTr>
                      <a:noFill/>
                    </a:lnBlToTr>
                    <a:noFill/>
                  </a:tcPr>
                </a:tc>
                <a:extLst>
                  <a:ext uri="{0D108BD9-81ED-4DB2-BD59-A6C34878D82A}">
                    <a16:rowId xmlns:a16="http://schemas.microsoft.com/office/drawing/2014/main" val="10009"/>
                  </a:ext>
                </a:extLst>
              </a:tr>
              <a:tr h="18677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pitchFamily="34" charset="0"/>
                          <a:ea typeface="ＭＳ Ｐゴシック" charset="-128"/>
                          <a:cs typeface="Arial" pitchFamily="34" charset="0"/>
                        </a:rPr>
                        <a:t>11.</a:t>
                      </a:r>
                    </a:p>
                  </a:txBody>
                  <a:tcPr marL="0" marR="0" marT="0" marB="0" anchor="ctr" horzOverflow="overflow">
                    <a:lnL>
                      <a:noFill/>
                    </a:lnL>
                    <a:lnR>
                      <a:noFill/>
                    </a:lnR>
                    <a:lnT>
                      <a:noFill/>
                    </a:lnT>
                    <a:lnB>
                      <a:noFill/>
                    </a:lnB>
                    <a:lnTlToBr>
                      <a:noFill/>
                    </a:lnTlToBr>
                    <a:lnBlToTr>
                      <a:noFill/>
                    </a:lnBlToTr>
                    <a:noFill/>
                  </a:tcPr>
                </a:tc>
                <a:tc>
                  <a:txBody>
                    <a:bodyPr/>
                    <a:lstStyle/>
                    <a:p>
                      <a:pPr algn="l" fontAlgn="ctr"/>
                      <a:r>
                        <a:rPr lang="en-US" sz="1100" b="1" i="0" u="none" strike="noStrike">
                          <a:effectLst/>
                          <a:latin typeface="Arial" panose="020B0604020202020204" pitchFamily="34" charset="0"/>
                        </a:rPr>
                        <a:t>Citizens</a:t>
                      </a:r>
                    </a:p>
                  </a:txBody>
                  <a:tcPr marL="0" marR="0" marT="0" marB="0" anchor="ctr">
                    <a:lnL>
                      <a:noFill/>
                    </a:lnL>
                    <a:lnR>
                      <a:noFill/>
                    </a:lnR>
                    <a:lnT>
                      <a:noFill/>
                    </a:lnT>
                    <a:lnB>
                      <a:noFill/>
                    </a:lnB>
                    <a:lnTlToBr>
                      <a:noFill/>
                    </a:lnTlToBr>
                    <a:lnBlToTr>
                      <a:noFill/>
                    </a:lnBlToTr>
                    <a:noFill/>
                  </a:tcPr>
                </a:tc>
                <a:tc>
                  <a:txBody>
                    <a:bodyPr/>
                    <a:lstStyle/>
                    <a:p>
                      <a:pPr algn="r" fontAlgn="ctr"/>
                      <a:r>
                        <a:rPr lang="en-US" sz="1100" b="1" i="0" u="none" strike="noStrike">
                          <a:effectLst/>
                          <a:latin typeface="Arial" panose="020B0604020202020204" pitchFamily="34" charset="0"/>
                        </a:rPr>
                        <a:t>115.0</a:t>
                      </a:r>
                    </a:p>
                  </a:txBody>
                  <a:tcPr marL="0" marR="0" marT="0" marB="0" anchor="ctr">
                    <a:lnL>
                      <a:noFill/>
                    </a:lnL>
                    <a:lnR>
                      <a:noFill/>
                    </a:lnR>
                    <a:lnT>
                      <a:noFill/>
                    </a:lnT>
                    <a:lnB>
                      <a:noFill/>
                    </a:lnB>
                    <a:lnTlToBr>
                      <a:noFill/>
                    </a:lnTlToBr>
                    <a:lnBlToTr>
                      <a:noFill/>
                    </a:lnBlToTr>
                    <a:noFill/>
                  </a:tcPr>
                </a:tc>
                <a:extLst>
                  <a:ext uri="{0D108BD9-81ED-4DB2-BD59-A6C34878D82A}">
                    <a16:rowId xmlns:a16="http://schemas.microsoft.com/office/drawing/2014/main" val="10010"/>
                  </a:ext>
                </a:extLst>
              </a:tr>
              <a:tr h="18677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pitchFamily="34" charset="0"/>
                          <a:ea typeface="ＭＳ Ｐゴシック" charset="-128"/>
                          <a:cs typeface="Arial" pitchFamily="34" charset="0"/>
                        </a:rPr>
                        <a:t>12.</a:t>
                      </a:r>
                    </a:p>
                  </a:txBody>
                  <a:tcPr marL="0" marR="0" marT="0" marB="0" anchor="ctr" horzOverflow="overflow">
                    <a:lnL>
                      <a:noFill/>
                    </a:lnL>
                    <a:lnR>
                      <a:noFill/>
                    </a:lnR>
                    <a:lnT>
                      <a:noFill/>
                    </a:lnT>
                    <a:lnB>
                      <a:noFill/>
                    </a:lnB>
                    <a:lnTlToBr>
                      <a:noFill/>
                    </a:lnTlToBr>
                    <a:lnBlToTr>
                      <a:noFill/>
                    </a:lnBlToTr>
                    <a:noFill/>
                  </a:tcPr>
                </a:tc>
                <a:tc>
                  <a:txBody>
                    <a:bodyPr/>
                    <a:lstStyle/>
                    <a:p>
                      <a:pPr algn="l" fontAlgn="ctr"/>
                      <a:r>
                        <a:rPr lang="en-US" sz="1100" b="1" i="0" u="none" strike="noStrike">
                          <a:effectLst/>
                          <a:latin typeface="Arial" panose="020B0604020202020204" pitchFamily="34" charset="0"/>
                        </a:rPr>
                        <a:t>Key</a:t>
                      </a:r>
                    </a:p>
                  </a:txBody>
                  <a:tcPr marL="0" marR="0" marT="0" marB="0" anchor="ctr">
                    <a:lnL>
                      <a:noFill/>
                    </a:lnL>
                    <a:lnR>
                      <a:noFill/>
                    </a:lnR>
                    <a:lnT>
                      <a:noFill/>
                    </a:lnT>
                    <a:lnB>
                      <a:noFill/>
                    </a:lnB>
                    <a:lnTlToBr>
                      <a:noFill/>
                    </a:lnTlToBr>
                    <a:lnBlToTr>
                      <a:noFill/>
                    </a:lnBlToTr>
                    <a:noFill/>
                  </a:tcPr>
                </a:tc>
                <a:tc>
                  <a:txBody>
                    <a:bodyPr/>
                    <a:lstStyle/>
                    <a:p>
                      <a:pPr algn="r" fontAlgn="ctr"/>
                      <a:r>
                        <a:rPr lang="en-US" sz="1100" b="1" i="0" u="none" strike="noStrike">
                          <a:effectLst/>
                          <a:latin typeface="Arial" panose="020B0604020202020204" pitchFamily="34" charset="0"/>
                        </a:rPr>
                        <a:t>105.3</a:t>
                      </a:r>
                    </a:p>
                  </a:txBody>
                  <a:tcPr marL="0" marR="0" marT="0" marB="0" anchor="ctr">
                    <a:lnL>
                      <a:noFill/>
                    </a:lnL>
                    <a:lnR>
                      <a:noFill/>
                    </a:lnR>
                    <a:lnT>
                      <a:noFill/>
                    </a:lnT>
                    <a:lnB>
                      <a:noFill/>
                    </a:lnB>
                    <a:lnTlToBr>
                      <a:noFill/>
                    </a:lnTlToBr>
                    <a:lnBlToTr>
                      <a:noFill/>
                    </a:lnBlToTr>
                    <a:noFill/>
                  </a:tcPr>
                </a:tc>
                <a:extLst>
                  <a:ext uri="{0D108BD9-81ED-4DB2-BD59-A6C34878D82A}">
                    <a16:rowId xmlns:a16="http://schemas.microsoft.com/office/drawing/2014/main" val="10011"/>
                  </a:ext>
                </a:extLst>
              </a:tr>
              <a:tr h="18677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pitchFamily="34" charset="0"/>
                          <a:ea typeface="ＭＳ Ｐゴシック" charset="-128"/>
                          <a:cs typeface="Arial" pitchFamily="34" charset="0"/>
                        </a:rPr>
                        <a:t>13.</a:t>
                      </a:r>
                    </a:p>
                  </a:txBody>
                  <a:tcPr marL="0" marR="0" marT="0" marB="0" anchor="ctr" horzOverflow="overflow">
                    <a:lnL>
                      <a:noFill/>
                    </a:lnL>
                    <a:lnR>
                      <a:noFill/>
                    </a:lnR>
                    <a:lnT>
                      <a:noFill/>
                    </a:lnT>
                    <a:lnB>
                      <a:noFill/>
                    </a:lnB>
                    <a:lnTlToBr>
                      <a:noFill/>
                    </a:lnTlToBr>
                    <a:lnBlToTr>
                      <a:noFill/>
                    </a:lnBlToTr>
                    <a:noFill/>
                  </a:tcPr>
                </a:tc>
                <a:tc>
                  <a:txBody>
                    <a:bodyPr/>
                    <a:lstStyle/>
                    <a:p>
                      <a:pPr algn="l" fontAlgn="ctr"/>
                      <a:r>
                        <a:rPr lang="en-US" sz="1100" b="1" i="0" u="none" strike="noStrike">
                          <a:effectLst/>
                          <a:latin typeface="Arial" panose="020B0604020202020204" pitchFamily="34" charset="0"/>
                        </a:rPr>
                        <a:t>Fifth Third</a:t>
                      </a:r>
                    </a:p>
                  </a:txBody>
                  <a:tcPr marL="0" marR="0" marT="0" marB="0" anchor="ctr">
                    <a:lnL>
                      <a:noFill/>
                    </a:lnL>
                    <a:lnR>
                      <a:noFill/>
                    </a:lnR>
                    <a:lnT>
                      <a:noFill/>
                    </a:lnT>
                    <a:lnB>
                      <a:noFill/>
                    </a:lnB>
                    <a:lnTlToBr>
                      <a:noFill/>
                    </a:lnTlToBr>
                    <a:lnBlToTr>
                      <a:noFill/>
                    </a:lnBlToTr>
                    <a:noFill/>
                  </a:tcPr>
                </a:tc>
                <a:tc>
                  <a:txBody>
                    <a:bodyPr/>
                    <a:lstStyle/>
                    <a:p>
                      <a:pPr algn="r" fontAlgn="ctr"/>
                      <a:r>
                        <a:rPr lang="en-US" sz="1100" b="1" i="0" u="none" strike="noStrike">
                          <a:effectLst/>
                          <a:latin typeface="Arial" panose="020B0604020202020204" pitchFamily="34" charset="0"/>
                        </a:rPr>
                        <a:t>103.1</a:t>
                      </a:r>
                    </a:p>
                  </a:txBody>
                  <a:tcPr marL="0" marR="0" marT="0" marB="0" anchor="ctr">
                    <a:lnL>
                      <a:noFill/>
                    </a:lnL>
                    <a:lnR>
                      <a:noFill/>
                    </a:lnR>
                    <a:lnT>
                      <a:noFill/>
                    </a:lnT>
                    <a:lnB>
                      <a:noFill/>
                    </a:lnB>
                    <a:lnTlToBr>
                      <a:noFill/>
                    </a:lnTlToBr>
                    <a:lnBlToTr>
                      <a:noFill/>
                    </a:lnBlToTr>
                    <a:noFill/>
                  </a:tcPr>
                </a:tc>
                <a:extLst>
                  <a:ext uri="{0D108BD9-81ED-4DB2-BD59-A6C34878D82A}">
                    <a16:rowId xmlns:a16="http://schemas.microsoft.com/office/drawing/2014/main" val="10012"/>
                  </a:ext>
                </a:extLst>
              </a:tr>
              <a:tr h="18677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pitchFamily="34" charset="0"/>
                          <a:ea typeface="ＭＳ Ｐゴシック" charset="-128"/>
                          <a:cs typeface="Arial" pitchFamily="34" charset="0"/>
                        </a:rPr>
                        <a:t>14.</a:t>
                      </a:r>
                    </a:p>
                  </a:txBody>
                  <a:tcPr marL="0" marR="0" marT="0" marB="0" anchor="ctr" horzOverflow="overflow">
                    <a:lnL>
                      <a:noFill/>
                    </a:lnL>
                    <a:lnR>
                      <a:noFill/>
                    </a:lnR>
                    <a:lnT>
                      <a:noFill/>
                    </a:lnT>
                    <a:lnB>
                      <a:noFill/>
                    </a:lnB>
                    <a:lnTlToBr>
                      <a:noFill/>
                    </a:lnTlToBr>
                    <a:lnBlToTr>
                      <a:noFill/>
                    </a:lnBlToTr>
                    <a:noFill/>
                  </a:tcPr>
                </a:tc>
                <a:tc>
                  <a:txBody>
                    <a:bodyPr/>
                    <a:lstStyle/>
                    <a:p>
                      <a:pPr algn="l" fontAlgn="ctr"/>
                      <a:r>
                        <a:rPr lang="en-US" sz="1100" b="1" i="0" u="none" strike="noStrike">
                          <a:effectLst/>
                          <a:latin typeface="Arial" panose="020B0604020202020204" pitchFamily="34" charset="0"/>
                        </a:rPr>
                        <a:t>Regions</a:t>
                      </a:r>
                    </a:p>
                  </a:txBody>
                  <a:tcPr marL="0" marR="0" marT="0" marB="0" anchor="ctr">
                    <a:lnL>
                      <a:noFill/>
                    </a:lnL>
                    <a:lnR>
                      <a:noFill/>
                    </a:lnR>
                    <a:lnT>
                      <a:noFill/>
                    </a:lnT>
                    <a:lnB>
                      <a:noFill/>
                    </a:lnB>
                    <a:lnTlToBr>
                      <a:noFill/>
                    </a:lnTlToBr>
                    <a:lnBlToTr>
                      <a:noFill/>
                    </a:lnBlToTr>
                    <a:noFill/>
                  </a:tcPr>
                </a:tc>
                <a:tc>
                  <a:txBody>
                    <a:bodyPr/>
                    <a:lstStyle/>
                    <a:p>
                      <a:pPr algn="r" fontAlgn="ctr"/>
                      <a:r>
                        <a:rPr lang="en-US" sz="1100" b="1" i="0" u="none" strike="noStrike">
                          <a:effectLst/>
                          <a:latin typeface="Arial" panose="020B0604020202020204" pitchFamily="34" charset="0"/>
                        </a:rPr>
                        <a:t>97.2</a:t>
                      </a:r>
                    </a:p>
                  </a:txBody>
                  <a:tcPr marL="0" marR="0" marT="0" marB="0" anchor="ctr">
                    <a:lnL>
                      <a:noFill/>
                    </a:lnL>
                    <a:lnR>
                      <a:noFill/>
                    </a:lnR>
                    <a:lnT>
                      <a:noFill/>
                    </a:lnT>
                    <a:lnB>
                      <a:noFill/>
                    </a:lnB>
                    <a:lnTlToBr>
                      <a:noFill/>
                    </a:lnTlToBr>
                    <a:lnBlToTr>
                      <a:noFill/>
                    </a:lnBlToTr>
                    <a:noFill/>
                  </a:tcPr>
                </a:tc>
                <a:extLst>
                  <a:ext uri="{0D108BD9-81ED-4DB2-BD59-A6C34878D82A}">
                    <a16:rowId xmlns:a16="http://schemas.microsoft.com/office/drawing/2014/main" val="10013"/>
                  </a:ext>
                </a:extLst>
              </a:tr>
              <a:tr h="18677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pitchFamily="34" charset="0"/>
                          <a:ea typeface="ＭＳ Ｐゴシック" charset="-128"/>
                          <a:cs typeface="Arial" pitchFamily="34" charset="0"/>
                        </a:rPr>
                        <a:t>15.</a:t>
                      </a:r>
                    </a:p>
                  </a:txBody>
                  <a:tcPr marL="0" marR="0" marT="0" marB="0" anchor="ctr" horzOverflow="overflow">
                    <a:lnL>
                      <a:noFill/>
                    </a:lnL>
                    <a:lnR>
                      <a:noFill/>
                    </a:lnR>
                    <a:lnT>
                      <a:noFill/>
                    </a:lnT>
                    <a:lnB>
                      <a:noFill/>
                    </a:lnB>
                    <a:lnTlToBr>
                      <a:noFill/>
                    </a:lnTlToBr>
                    <a:lnBlToTr>
                      <a:noFill/>
                    </a:lnBlToTr>
                    <a:noFill/>
                  </a:tcPr>
                </a:tc>
                <a:tc>
                  <a:txBody>
                    <a:bodyPr/>
                    <a:lstStyle/>
                    <a:p>
                      <a:pPr algn="l" fontAlgn="ctr"/>
                      <a:r>
                        <a:rPr lang="en-US" sz="1100" b="1" i="0" u="none" strike="noStrike">
                          <a:effectLst/>
                          <a:latin typeface="Arial" panose="020B0604020202020204" pitchFamily="34" charset="0"/>
                        </a:rPr>
                        <a:t>Ally</a:t>
                      </a:r>
                    </a:p>
                  </a:txBody>
                  <a:tcPr marL="0" marR="0" marT="0" marB="0" anchor="ctr">
                    <a:lnL>
                      <a:noFill/>
                    </a:lnL>
                    <a:lnR>
                      <a:noFill/>
                    </a:lnR>
                    <a:lnT>
                      <a:noFill/>
                    </a:lnT>
                    <a:lnB>
                      <a:noFill/>
                    </a:lnB>
                    <a:lnTlToBr>
                      <a:noFill/>
                    </a:lnTlToBr>
                    <a:lnBlToTr>
                      <a:noFill/>
                    </a:lnBlToTr>
                    <a:noFill/>
                  </a:tcPr>
                </a:tc>
                <a:tc>
                  <a:txBody>
                    <a:bodyPr/>
                    <a:lstStyle/>
                    <a:p>
                      <a:pPr algn="r" fontAlgn="ctr"/>
                      <a:r>
                        <a:rPr lang="en-US" sz="1100" b="1" i="0" u="none" strike="noStrike" dirty="0">
                          <a:effectLst/>
                          <a:latin typeface="Arial" panose="020B0604020202020204" pitchFamily="34" charset="0"/>
                        </a:rPr>
                        <a:t>93.2</a:t>
                      </a:r>
                    </a:p>
                  </a:txBody>
                  <a:tcPr marL="0" marR="0" marT="0" marB="0" anchor="ctr">
                    <a:lnL>
                      <a:noFill/>
                    </a:lnL>
                    <a:lnR>
                      <a:noFill/>
                    </a:lnR>
                    <a:lnT>
                      <a:noFill/>
                    </a:lnT>
                    <a:lnB>
                      <a:noFill/>
                    </a:lnB>
                    <a:lnTlToBr>
                      <a:noFill/>
                    </a:lnTlToBr>
                    <a:lnBlToTr>
                      <a:noFill/>
                    </a:lnBlToTr>
                    <a:noFill/>
                  </a:tcPr>
                </a:tc>
                <a:extLst>
                  <a:ext uri="{0D108BD9-81ED-4DB2-BD59-A6C34878D82A}">
                    <a16:rowId xmlns:a16="http://schemas.microsoft.com/office/drawing/2014/main" val="10014"/>
                  </a:ext>
                </a:extLst>
              </a:tr>
            </a:tbl>
          </a:graphicData>
        </a:graphic>
      </p:graphicFrame>
      <p:graphicFrame>
        <p:nvGraphicFramePr>
          <p:cNvPr id="20" name="Group 3"/>
          <p:cNvGraphicFramePr>
            <a:graphicFrameLocks noGrp="1"/>
          </p:cNvGraphicFramePr>
          <p:nvPr>
            <p:extLst/>
          </p:nvPr>
        </p:nvGraphicFramePr>
        <p:xfrm>
          <a:off x="1355285" y="1095790"/>
          <a:ext cx="3103035" cy="2790405"/>
        </p:xfrm>
        <a:graphic>
          <a:graphicData uri="http://schemas.openxmlformats.org/drawingml/2006/table">
            <a:tbl>
              <a:tblPr/>
              <a:tblGrid>
                <a:gridCol w="503130">
                  <a:extLst>
                    <a:ext uri="{9D8B030D-6E8A-4147-A177-3AD203B41FA5}">
                      <a16:colId xmlns:a16="http://schemas.microsoft.com/office/drawing/2014/main" val="20000"/>
                    </a:ext>
                  </a:extLst>
                </a:gridCol>
                <a:gridCol w="1981224">
                  <a:extLst>
                    <a:ext uri="{9D8B030D-6E8A-4147-A177-3AD203B41FA5}">
                      <a16:colId xmlns:a16="http://schemas.microsoft.com/office/drawing/2014/main" val="20001"/>
                    </a:ext>
                  </a:extLst>
                </a:gridCol>
                <a:gridCol w="618681">
                  <a:extLst>
                    <a:ext uri="{9D8B030D-6E8A-4147-A177-3AD203B41FA5}">
                      <a16:colId xmlns:a16="http://schemas.microsoft.com/office/drawing/2014/main" val="20002"/>
                    </a:ext>
                  </a:extLst>
                </a:gridCol>
              </a:tblGrid>
              <a:tr h="185654">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pitchFamily="34" charset="0"/>
                          <a:ea typeface="ＭＳ Ｐゴシック" charset="-128"/>
                          <a:cs typeface="Arial" pitchFamily="34" charset="0"/>
                        </a:rPr>
                        <a:t>1.</a:t>
                      </a:r>
                    </a:p>
                  </a:txBody>
                  <a:tcPr marL="0" marR="0" marT="0" marB="0" anchor="ctr" horzOverflow="overflow">
                    <a:lnL>
                      <a:noFill/>
                    </a:lnL>
                    <a:lnR>
                      <a:noFill/>
                    </a:lnR>
                    <a:lnT>
                      <a:noFill/>
                    </a:lnT>
                    <a:lnB>
                      <a:noFill/>
                    </a:lnB>
                    <a:lnTlToBr>
                      <a:noFill/>
                    </a:lnTlToBr>
                    <a:lnBlToTr>
                      <a:noFill/>
                    </a:lnBlToTr>
                    <a:noFill/>
                  </a:tcPr>
                </a:tc>
                <a:tc>
                  <a:txBody>
                    <a:bodyPr/>
                    <a:lstStyle/>
                    <a:p>
                      <a:pPr algn="l" fontAlgn="ctr"/>
                      <a:r>
                        <a:rPr lang="en-US" sz="1100" b="1" i="0" u="none" strike="noStrike">
                          <a:effectLst/>
                          <a:latin typeface="Arial" panose="020B0604020202020204" pitchFamily="34" charset="0"/>
                        </a:rPr>
                        <a:t>Wells Fargo</a:t>
                      </a:r>
                    </a:p>
                  </a:txBody>
                  <a:tcPr marL="0" marR="0" marT="0" marB="0" anchor="ctr">
                    <a:lnL>
                      <a:noFill/>
                    </a:lnL>
                    <a:lnR>
                      <a:noFill/>
                    </a:lnR>
                    <a:lnT>
                      <a:noFill/>
                    </a:lnT>
                    <a:lnB>
                      <a:noFill/>
                    </a:lnB>
                    <a:lnTlToBr>
                      <a:noFill/>
                    </a:lnTlToBr>
                    <a:lnBlToTr>
                      <a:noFill/>
                    </a:lnBlToTr>
                    <a:noFill/>
                  </a:tcPr>
                </a:tc>
                <a:tc>
                  <a:txBody>
                    <a:bodyPr/>
                    <a:lstStyle/>
                    <a:p>
                      <a:pPr algn="r" fontAlgn="ctr"/>
                      <a:r>
                        <a:rPr lang="en-US" sz="1100" b="1" i="0" u="none" strike="noStrike">
                          <a:effectLst/>
                          <a:latin typeface="Arial" panose="020B0604020202020204" pitchFamily="34" charset="0"/>
                        </a:rPr>
                        <a:t>976.9</a:t>
                      </a:r>
                    </a:p>
                  </a:txBody>
                  <a:tcPr marL="0" marR="0" marT="0" marB="0" anchor="ctr">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18677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pitchFamily="34" charset="0"/>
                          <a:ea typeface="ＭＳ Ｐゴシック" charset="-128"/>
                          <a:cs typeface="Arial" pitchFamily="34" charset="0"/>
                        </a:rPr>
                        <a:t>2.</a:t>
                      </a:r>
                      <a:endParaRPr kumimoji="0" lang="en-US" sz="1100" b="1" i="0" u="none" strike="noStrike" cap="none" normalizeH="0" baseline="0" dirty="0">
                        <a:ln>
                          <a:noFill/>
                        </a:ln>
                        <a:solidFill>
                          <a:schemeClr val="tx1"/>
                        </a:solidFill>
                        <a:effectLst/>
                        <a:latin typeface="Arial" pitchFamily="34" charset="0"/>
                        <a:ea typeface="ＭＳ Ｐゴシック" charset="-128"/>
                        <a:cs typeface="Arial" pitchFamily="34" charset="0"/>
                      </a:endParaRPr>
                    </a:p>
                  </a:txBody>
                  <a:tcPr marL="0" marR="0" marT="0" marB="0" anchor="ctr" horzOverflow="overflow">
                    <a:lnL>
                      <a:noFill/>
                    </a:lnL>
                    <a:lnR>
                      <a:noFill/>
                    </a:lnR>
                    <a:lnT>
                      <a:noFill/>
                    </a:lnT>
                    <a:lnB>
                      <a:noFill/>
                    </a:lnB>
                    <a:lnTlToBr>
                      <a:noFill/>
                    </a:lnTlToBr>
                    <a:lnBlToTr>
                      <a:noFill/>
                    </a:lnBlToTr>
                    <a:noFill/>
                  </a:tcPr>
                </a:tc>
                <a:tc>
                  <a:txBody>
                    <a:bodyPr/>
                    <a:lstStyle/>
                    <a:p>
                      <a:pPr algn="l" fontAlgn="ctr"/>
                      <a:r>
                        <a:rPr lang="en-US" sz="1100" b="1" i="0" u="none" strike="noStrike">
                          <a:effectLst/>
                          <a:latin typeface="Arial" panose="020B0604020202020204" pitchFamily="34" charset="0"/>
                        </a:rPr>
                        <a:t>Bank of America</a:t>
                      </a:r>
                    </a:p>
                  </a:txBody>
                  <a:tcPr marL="0" marR="0" marT="0" marB="0" anchor="ctr">
                    <a:lnL>
                      <a:noFill/>
                    </a:lnL>
                    <a:lnR>
                      <a:noFill/>
                    </a:lnR>
                    <a:lnT>
                      <a:noFill/>
                    </a:lnT>
                    <a:lnB>
                      <a:noFill/>
                    </a:lnB>
                    <a:lnTlToBr>
                      <a:noFill/>
                    </a:lnTlToBr>
                    <a:lnBlToTr>
                      <a:noFill/>
                    </a:lnBlToTr>
                    <a:noFill/>
                  </a:tcPr>
                </a:tc>
                <a:tc>
                  <a:txBody>
                    <a:bodyPr/>
                    <a:lstStyle/>
                    <a:p>
                      <a:pPr algn="r" fontAlgn="ctr"/>
                      <a:r>
                        <a:rPr lang="en-US" sz="1100" b="1" i="0" u="none" strike="noStrike">
                          <a:effectLst/>
                          <a:latin typeface="Arial" panose="020B0604020202020204" pitchFamily="34" charset="0"/>
                        </a:rPr>
                        <a:t>948.2</a:t>
                      </a:r>
                    </a:p>
                  </a:txBody>
                  <a:tcPr marL="0" marR="0" marT="0" marB="0" anchor="ctr">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185654">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pitchFamily="34" charset="0"/>
                          <a:ea typeface="ＭＳ Ｐゴシック" charset="-128"/>
                          <a:cs typeface="Arial" pitchFamily="34" charset="0"/>
                        </a:rPr>
                        <a:t>3.</a:t>
                      </a:r>
                      <a:endParaRPr kumimoji="0" lang="en-US" sz="1100" b="1" i="0" u="none" strike="noStrike" cap="none" normalizeH="0" baseline="0" dirty="0">
                        <a:ln>
                          <a:noFill/>
                        </a:ln>
                        <a:solidFill>
                          <a:schemeClr val="tx1"/>
                        </a:solidFill>
                        <a:effectLst/>
                        <a:latin typeface="Arial" pitchFamily="34" charset="0"/>
                        <a:ea typeface="ＭＳ Ｐゴシック" charset="-128"/>
                        <a:cs typeface="Arial" pitchFamily="34" charset="0"/>
                      </a:endParaRPr>
                    </a:p>
                  </a:txBody>
                  <a:tcPr marL="0" marR="0" marT="0" marB="0" anchor="ctr" horzOverflow="overflow">
                    <a:lnL>
                      <a:noFill/>
                    </a:lnL>
                    <a:lnR>
                      <a:noFill/>
                    </a:lnR>
                    <a:lnT>
                      <a:noFill/>
                    </a:lnT>
                    <a:lnB>
                      <a:noFill/>
                    </a:lnB>
                    <a:lnTlToBr>
                      <a:noFill/>
                    </a:lnTlToBr>
                    <a:lnBlToTr>
                      <a:noFill/>
                    </a:lnBlToTr>
                    <a:noFill/>
                  </a:tcPr>
                </a:tc>
                <a:tc>
                  <a:txBody>
                    <a:bodyPr/>
                    <a:lstStyle/>
                    <a:p>
                      <a:pPr algn="l" fontAlgn="ctr"/>
                      <a:r>
                        <a:rPr lang="en-US" sz="1100" b="1" i="0" u="none" strike="noStrike">
                          <a:effectLst/>
                          <a:latin typeface="Arial" panose="020B0604020202020204" pitchFamily="34" charset="0"/>
                        </a:rPr>
                        <a:t>JPM Chase</a:t>
                      </a:r>
                    </a:p>
                  </a:txBody>
                  <a:tcPr marL="0" marR="0" marT="0" marB="0" anchor="ctr">
                    <a:lnL>
                      <a:noFill/>
                    </a:lnL>
                    <a:lnR>
                      <a:noFill/>
                    </a:lnR>
                    <a:lnT>
                      <a:noFill/>
                    </a:lnT>
                    <a:lnB>
                      <a:noFill/>
                    </a:lnB>
                    <a:lnTlToBr>
                      <a:noFill/>
                    </a:lnTlToBr>
                    <a:lnBlToTr>
                      <a:noFill/>
                    </a:lnBlToTr>
                    <a:noFill/>
                  </a:tcPr>
                </a:tc>
                <a:tc>
                  <a:txBody>
                    <a:bodyPr/>
                    <a:lstStyle/>
                    <a:p>
                      <a:pPr algn="r" fontAlgn="ctr"/>
                      <a:r>
                        <a:rPr lang="en-US" sz="1100" b="1" i="0" u="none" strike="noStrike">
                          <a:effectLst/>
                          <a:latin typeface="Arial" panose="020B0604020202020204" pitchFamily="34" charset="0"/>
                        </a:rPr>
                        <a:t>930.7</a:t>
                      </a:r>
                    </a:p>
                  </a:txBody>
                  <a:tcPr marL="0" marR="0" marT="0" marB="0" anchor="ctr">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18677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pitchFamily="34" charset="0"/>
                          <a:ea typeface="ＭＳ Ｐゴシック" charset="-128"/>
                          <a:cs typeface="Arial" pitchFamily="34" charset="0"/>
                        </a:rPr>
                        <a:t>4.</a:t>
                      </a:r>
                      <a:endParaRPr kumimoji="0" lang="en-US" sz="1100" b="1" i="0" u="none" strike="noStrike" cap="none" normalizeH="0" baseline="0" dirty="0">
                        <a:ln>
                          <a:noFill/>
                        </a:ln>
                        <a:solidFill>
                          <a:schemeClr val="tx1"/>
                        </a:solidFill>
                        <a:effectLst/>
                        <a:latin typeface="Arial" pitchFamily="34" charset="0"/>
                        <a:ea typeface="ＭＳ Ｐゴシック" charset="-128"/>
                        <a:cs typeface="Arial" pitchFamily="34" charset="0"/>
                      </a:endParaRPr>
                    </a:p>
                  </a:txBody>
                  <a:tcPr marL="0" marR="0" marT="0" marB="0" anchor="ctr" horzOverflow="overflow">
                    <a:lnL>
                      <a:noFill/>
                    </a:lnL>
                    <a:lnR>
                      <a:noFill/>
                    </a:lnR>
                    <a:lnT>
                      <a:noFill/>
                    </a:lnT>
                    <a:lnB>
                      <a:noFill/>
                    </a:lnB>
                    <a:lnTlToBr>
                      <a:noFill/>
                    </a:lnTlToBr>
                    <a:lnBlToTr>
                      <a:noFill/>
                    </a:lnBlToTr>
                    <a:noFill/>
                  </a:tcPr>
                </a:tc>
                <a:tc>
                  <a:txBody>
                    <a:bodyPr/>
                    <a:lstStyle/>
                    <a:p>
                      <a:pPr algn="l" fontAlgn="ctr"/>
                      <a:r>
                        <a:rPr lang="en-US" sz="1100" b="1" i="0" u="none" strike="noStrike">
                          <a:effectLst/>
                          <a:latin typeface="Arial" panose="020B0604020202020204" pitchFamily="34" charset="0"/>
                        </a:rPr>
                        <a:t>Citigroup</a:t>
                      </a:r>
                    </a:p>
                  </a:txBody>
                  <a:tcPr marL="0" marR="0" marT="0" marB="0" anchor="ctr">
                    <a:lnL>
                      <a:noFill/>
                    </a:lnL>
                    <a:lnR>
                      <a:noFill/>
                    </a:lnR>
                    <a:lnT>
                      <a:noFill/>
                    </a:lnT>
                    <a:lnB>
                      <a:noFill/>
                    </a:lnB>
                    <a:lnTlToBr>
                      <a:noFill/>
                    </a:lnTlToBr>
                    <a:lnBlToTr>
                      <a:noFill/>
                    </a:lnBlToTr>
                    <a:noFill/>
                  </a:tcPr>
                </a:tc>
                <a:tc>
                  <a:txBody>
                    <a:bodyPr/>
                    <a:lstStyle/>
                    <a:p>
                      <a:pPr algn="r" fontAlgn="ctr"/>
                      <a:r>
                        <a:rPr lang="en-US" sz="1100" b="1" i="0" u="none" strike="noStrike">
                          <a:effectLst/>
                          <a:latin typeface="Arial" panose="020B0604020202020204" pitchFamily="34" charset="0"/>
                        </a:rPr>
                        <a:t>688.1</a:t>
                      </a:r>
                    </a:p>
                  </a:txBody>
                  <a:tcPr marL="0" marR="0" marT="0" marB="0" anchor="ctr">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185654">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pitchFamily="34" charset="0"/>
                          <a:ea typeface="ＭＳ Ｐゴシック" charset="-128"/>
                          <a:cs typeface="Arial" pitchFamily="34" charset="0"/>
                        </a:rPr>
                        <a:t>5.</a:t>
                      </a:r>
                      <a:endParaRPr kumimoji="0" lang="en-US" sz="1100" b="1" i="0" u="none" strike="noStrike" cap="none" normalizeH="0" baseline="0" dirty="0">
                        <a:ln>
                          <a:noFill/>
                        </a:ln>
                        <a:solidFill>
                          <a:schemeClr val="tx1"/>
                        </a:solidFill>
                        <a:effectLst/>
                        <a:latin typeface="Arial" pitchFamily="34" charset="0"/>
                        <a:ea typeface="ＭＳ Ｐゴシック" charset="-128"/>
                        <a:cs typeface="Arial" pitchFamily="34" charset="0"/>
                      </a:endParaRPr>
                    </a:p>
                  </a:txBody>
                  <a:tcPr marL="0" marR="0" marT="0" marB="0" anchor="ctr" horzOverflow="overflow">
                    <a:lnL>
                      <a:noFill/>
                    </a:lnL>
                    <a:lnR>
                      <a:noFill/>
                    </a:lnR>
                    <a:lnT>
                      <a:noFill/>
                    </a:lnT>
                    <a:lnB>
                      <a:noFill/>
                    </a:lnB>
                    <a:lnTlToBr>
                      <a:noFill/>
                    </a:lnTlToBr>
                    <a:lnBlToTr>
                      <a:noFill/>
                    </a:lnBlToTr>
                    <a:noFill/>
                  </a:tcPr>
                </a:tc>
                <a:tc>
                  <a:txBody>
                    <a:bodyPr/>
                    <a:lstStyle/>
                    <a:p>
                      <a:pPr algn="l" fontAlgn="ctr"/>
                      <a:r>
                        <a:rPr lang="en-US" sz="1100" b="1" i="0" u="none" strike="noStrike">
                          <a:effectLst/>
                          <a:latin typeface="Arial" panose="020B0604020202020204" pitchFamily="34" charset="0"/>
                        </a:rPr>
                        <a:t>U.S. Bancorp</a:t>
                      </a:r>
                    </a:p>
                  </a:txBody>
                  <a:tcPr marL="0" marR="0" marT="0" marB="0" anchor="ctr">
                    <a:lnL>
                      <a:noFill/>
                    </a:lnL>
                    <a:lnR>
                      <a:noFill/>
                    </a:lnR>
                    <a:lnT>
                      <a:noFill/>
                    </a:lnT>
                    <a:lnB>
                      <a:noFill/>
                    </a:lnB>
                    <a:lnTlToBr>
                      <a:noFill/>
                    </a:lnTlToBr>
                    <a:lnBlToTr>
                      <a:noFill/>
                    </a:lnBlToTr>
                    <a:noFill/>
                  </a:tcPr>
                </a:tc>
                <a:tc>
                  <a:txBody>
                    <a:bodyPr/>
                    <a:lstStyle/>
                    <a:p>
                      <a:pPr algn="r" fontAlgn="ctr"/>
                      <a:r>
                        <a:rPr lang="en-US" sz="1100" b="1" i="0" u="none" strike="noStrike">
                          <a:effectLst/>
                          <a:latin typeface="Arial" panose="020B0604020202020204" pitchFamily="34" charset="0"/>
                        </a:rPr>
                        <a:t>283.4</a:t>
                      </a:r>
                    </a:p>
                  </a:txBody>
                  <a:tcPr marL="0" marR="0" marT="0" marB="0" anchor="ctr">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185654">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pitchFamily="34" charset="0"/>
                          <a:ea typeface="ＭＳ Ｐゴシック" charset="-128"/>
                          <a:cs typeface="Arial" pitchFamily="34" charset="0"/>
                        </a:rPr>
                        <a:t>6.</a:t>
                      </a:r>
                      <a:endParaRPr kumimoji="0" lang="en-US" sz="1100" b="1" i="0" u="none" strike="noStrike" cap="none" normalizeH="0" baseline="0" dirty="0">
                        <a:ln>
                          <a:noFill/>
                        </a:ln>
                        <a:solidFill>
                          <a:schemeClr val="tx1"/>
                        </a:solidFill>
                        <a:effectLst/>
                        <a:latin typeface="Arial" pitchFamily="34" charset="0"/>
                        <a:ea typeface="ＭＳ Ｐゴシック" charset="-128"/>
                        <a:cs typeface="Arial" pitchFamily="34" charset="0"/>
                      </a:endParaRPr>
                    </a:p>
                  </a:txBody>
                  <a:tcPr marL="0" marR="0" marT="0" marB="0" anchor="ctr" horzOverflow="overflow">
                    <a:lnL>
                      <a:noFill/>
                    </a:lnL>
                    <a:lnR>
                      <a:noFill/>
                    </a:lnR>
                    <a:lnT>
                      <a:noFill/>
                    </a:lnT>
                    <a:lnB>
                      <a:noFill/>
                    </a:lnB>
                    <a:lnTlToBr>
                      <a:noFill/>
                    </a:lnTlToBr>
                    <a:lnBlToTr>
                      <a:noFill/>
                    </a:lnBlToTr>
                    <a:noFill/>
                  </a:tcPr>
                </a:tc>
                <a:tc>
                  <a:txBody>
                    <a:bodyPr/>
                    <a:lstStyle/>
                    <a:p>
                      <a:pPr algn="l" fontAlgn="ctr"/>
                      <a:r>
                        <a:rPr lang="en-US" sz="1100" b="1" i="0" u="none" strike="noStrike">
                          <a:effectLst/>
                          <a:latin typeface="Arial" panose="020B0604020202020204" pitchFamily="34" charset="0"/>
                        </a:rPr>
                        <a:t>Capital One</a:t>
                      </a:r>
                    </a:p>
                  </a:txBody>
                  <a:tcPr marL="0" marR="0" marT="0" marB="0" anchor="ctr">
                    <a:lnL>
                      <a:noFill/>
                    </a:lnL>
                    <a:lnR>
                      <a:noFill/>
                    </a:lnR>
                    <a:lnT>
                      <a:noFill/>
                    </a:lnT>
                    <a:lnB>
                      <a:noFill/>
                    </a:lnB>
                    <a:lnTlToBr>
                      <a:noFill/>
                    </a:lnTlToBr>
                    <a:lnBlToTr>
                      <a:noFill/>
                    </a:lnBlToTr>
                    <a:noFill/>
                  </a:tcPr>
                </a:tc>
                <a:tc>
                  <a:txBody>
                    <a:bodyPr/>
                    <a:lstStyle/>
                    <a:p>
                      <a:pPr algn="r" fontAlgn="ctr"/>
                      <a:r>
                        <a:rPr lang="en-US" sz="1100" b="1" i="0" u="none" strike="noStrike">
                          <a:effectLst/>
                          <a:latin typeface="Arial" panose="020B0604020202020204" pitchFamily="34" charset="0"/>
                        </a:rPr>
                        <a:t>255.4</a:t>
                      </a:r>
                    </a:p>
                  </a:txBody>
                  <a:tcPr marL="0" marR="0" marT="0" marB="0" anchor="ctr">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185654">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pitchFamily="34" charset="0"/>
                          <a:ea typeface="ＭＳ Ｐゴシック" charset="-128"/>
                          <a:cs typeface="Arial" pitchFamily="34" charset="0"/>
                        </a:rPr>
                        <a:t>7.</a:t>
                      </a:r>
                      <a:endParaRPr kumimoji="0" lang="en-US" sz="1100" b="1" i="0" u="none" strike="noStrike" cap="none" normalizeH="0" baseline="0" dirty="0">
                        <a:ln>
                          <a:noFill/>
                        </a:ln>
                        <a:solidFill>
                          <a:schemeClr val="tx1"/>
                        </a:solidFill>
                        <a:effectLst/>
                        <a:latin typeface="Arial" pitchFamily="34" charset="0"/>
                        <a:ea typeface="ＭＳ Ｐゴシック" charset="-128"/>
                        <a:cs typeface="Arial" pitchFamily="34" charset="0"/>
                      </a:endParaRPr>
                    </a:p>
                  </a:txBody>
                  <a:tcPr marL="0" marR="0" marT="0" marB="0" anchor="ctr" horzOverflow="overflow">
                    <a:lnL>
                      <a:noFill/>
                    </a:lnL>
                    <a:lnR>
                      <a:noFill/>
                    </a:lnR>
                    <a:lnT>
                      <a:noFill/>
                    </a:lnT>
                    <a:lnB>
                      <a:noFill/>
                    </a:lnB>
                    <a:lnTlToBr>
                      <a:noFill/>
                    </a:lnTlToBr>
                    <a:lnBlToTr>
                      <a:noFill/>
                    </a:lnBlToTr>
                    <a:noFill/>
                  </a:tcPr>
                </a:tc>
                <a:tc>
                  <a:txBody>
                    <a:bodyPr/>
                    <a:lstStyle/>
                    <a:p>
                      <a:pPr algn="l" fontAlgn="ctr"/>
                      <a:r>
                        <a:rPr lang="en-US" sz="1100" b="1" i="0" u="none" strike="noStrike">
                          <a:effectLst/>
                          <a:latin typeface="Arial" panose="020B0604020202020204" pitchFamily="34" charset="0"/>
                        </a:rPr>
                        <a:t>PNC</a:t>
                      </a:r>
                    </a:p>
                  </a:txBody>
                  <a:tcPr marL="0" marR="0" marT="0" marB="0" anchor="ctr">
                    <a:lnL>
                      <a:noFill/>
                    </a:lnL>
                    <a:lnR>
                      <a:noFill/>
                    </a:lnR>
                    <a:lnT>
                      <a:noFill/>
                    </a:lnT>
                    <a:lnB>
                      <a:noFill/>
                    </a:lnB>
                    <a:lnTlToBr>
                      <a:noFill/>
                    </a:lnTlToBr>
                    <a:lnBlToTr>
                      <a:noFill/>
                    </a:lnBlToTr>
                    <a:noFill/>
                  </a:tcPr>
                </a:tc>
                <a:tc>
                  <a:txBody>
                    <a:bodyPr/>
                    <a:lstStyle/>
                    <a:p>
                      <a:pPr algn="r" fontAlgn="ctr"/>
                      <a:r>
                        <a:rPr lang="en-US" sz="1100" b="1" i="0" u="none" strike="noStrike">
                          <a:effectLst/>
                          <a:latin typeface="Arial" panose="020B0604020202020204" pitchFamily="34" charset="0"/>
                        </a:rPr>
                        <a:t>223.1</a:t>
                      </a:r>
                    </a:p>
                  </a:txBody>
                  <a:tcPr marL="0" marR="0" marT="0" marB="0" anchor="ctr">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r h="185654">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pitchFamily="34" charset="0"/>
                          <a:ea typeface="ＭＳ Ｐゴシック" charset="-128"/>
                          <a:cs typeface="Arial" pitchFamily="34" charset="0"/>
                        </a:rPr>
                        <a:t>8.</a:t>
                      </a:r>
                      <a:endParaRPr kumimoji="0" lang="en-US" sz="1100" b="1" i="0" u="none" strike="noStrike" cap="none" normalizeH="0" baseline="0" dirty="0">
                        <a:ln>
                          <a:noFill/>
                        </a:ln>
                        <a:solidFill>
                          <a:schemeClr val="tx1"/>
                        </a:solidFill>
                        <a:effectLst/>
                        <a:latin typeface="Arial" pitchFamily="34" charset="0"/>
                        <a:ea typeface="ＭＳ Ｐゴシック" charset="-128"/>
                        <a:cs typeface="Arial" pitchFamily="34" charset="0"/>
                      </a:endParaRPr>
                    </a:p>
                  </a:txBody>
                  <a:tcPr marL="0" marR="0" marT="0" marB="0" anchor="ctr" horzOverflow="overflow">
                    <a:lnL>
                      <a:noFill/>
                    </a:lnL>
                    <a:lnR>
                      <a:noFill/>
                    </a:lnR>
                    <a:lnT>
                      <a:noFill/>
                    </a:lnT>
                    <a:lnB>
                      <a:noFill/>
                    </a:lnB>
                    <a:lnTlToBr>
                      <a:noFill/>
                    </a:lnTlToBr>
                    <a:lnBlToTr>
                      <a:noFill/>
                    </a:lnBlToTr>
                    <a:noFill/>
                  </a:tcPr>
                </a:tc>
                <a:tc>
                  <a:txBody>
                    <a:bodyPr/>
                    <a:lstStyle/>
                    <a:p>
                      <a:pPr algn="l" fontAlgn="ctr"/>
                      <a:r>
                        <a:rPr lang="en-US" sz="1100" b="1" i="0" u="none" strike="noStrike">
                          <a:effectLst/>
                          <a:latin typeface="Arial" panose="020B0604020202020204" pitchFamily="34" charset="0"/>
                        </a:rPr>
                        <a:t>TD Bank</a:t>
                      </a:r>
                    </a:p>
                  </a:txBody>
                  <a:tcPr marL="0" marR="0" marT="0" marB="0" anchor="ctr">
                    <a:lnL>
                      <a:noFill/>
                    </a:lnL>
                    <a:lnR>
                      <a:noFill/>
                    </a:lnR>
                    <a:lnT>
                      <a:noFill/>
                    </a:lnT>
                    <a:lnB>
                      <a:noFill/>
                    </a:lnB>
                    <a:lnTlToBr>
                      <a:noFill/>
                    </a:lnTlToBr>
                    <a:lnBlToTr>
                      <a:noFill/>
                    </a:lnBlToTr>
                    <a:noFill/>
                  </a:tcPr>
                </a:tc>
                <a:tc>
                  <a:txBody>
                    <a:bodyPr/>
                    <a:lstStyle/>
                    <a:p>
                      <a:pPr algn="r" fontAlgn="ctr"/>
                      <a:r>
                        <a:rPr lang="en-US" sz="1100" b="1" i="0" u="none" strike="noStrike">
                          <a:effectLst/>
                          <a:latin typeface="Arial" panose="020B0604020202020204" pitchFamily="34" charset="0"/>
                        </a:rPr>
                        <a:t>154.3</a:t>
                      </a:r>
                    </a:p>
                  </a:txBody>
                  <a:tcPr marL="0" marR="0" marT="0" marB="0" anchor="ctr">
                    <a:lnL>
                      <a:noFill/>
                    </a:lnL>
                    <a:lnR>
                      <a:noFill/>
                    </a:lnR>
                    <a:lnT>
                      <a:noFill/>
                    </a:lnT>
                    <a:lnB>
                      <a:noFill/>
                    </a:lnB>
                    <a:lnTlToBr>
                      <a:noFill/>
                    </a:lnTlToBr>
                    <a:lnBlToTr>
                      <a:noFill/>
                    </a:lnBlToTr>
                    <a:noFill/>
                  </a:tcPr>
                </a:tc>
                <a:extLst>
                  <a:ext uri="{0D108BD9-81ED-4DB2-BD59-A6C34878D82A}">
                    <a16:rowId xmlns:a16="http://schemas.microsoft.com/office/drawing/2014/main" val="10007"/>
                  </a:ext>
                </a:extLst>
              </a:tr>
              <a:tr h="18677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pitchFamily="34" charset="0"/>
                          <a:ea typeface="ＭＳ Ｐゴシック" charset="-128"/>
                          <a:cs typeface="Arial" pitchFamily="34" charset="0"/>
                        </a:rPr>
                        <a:t>9.</a:t>
                      </a:r>
                      <a:endParaRPr kumimoji="0" lang="en-US" sz="1100" b="1" i="0" u="none" strike="noStrike" cap="none" normalizeH="0" baseline="0" dirty="0">
                        <a:ln>
                          <a:noFill/>
                        </a:ln>
                        <a:solidFill>
                          <a:schemeClr val="tx1"/>
                        </a:solidFill>
                        <a:effectLst/>
                        <a:latin typeface="Arial" pitchFamily="34" charset="0"/>
                        <a:ea typeface="ＭＳ Ｐゴシック" charset="-128"/>
                        <a:cs typeface="Arial" pitchFamily="34" charset="0"/>
                      </a:endParaRPr>
                    </a:p>
                  </a:txBody>
                  <a:tcPr marL="0" marR="0" marT="0" marB="0" anchor="ctr" horzOverflow="overflow">
                    <a:lnL>
                      <a:noFill/>
                    </a:lnL>
                    <a:lnR>
                      <a:noFill/>
                    </a:lnR>
                    <a:lnT>
                      <a:noFill/>
                    </a:lnT>
                    <a:lnB>
                      <a:noFill/>
                    </a:lnB>
                    <a:lnTlToBr>
                      <a:noFill/>
                    </a:lnTlToBr>
                    <a:lnBlToTr>
                      <a:noFill/>
                    </a:lnBlToTr>
                    <a:noFill/>
                  </a:tcPr>
                </a:tc>
                <a:tc>
                  <a:txBody>
                    <a:bodyPr/>
                    <a:lstStyle/>
                    <a:p>
                      <a:pPr algn="l" fontAlgn="ctr"/>
                      <a:r>
                        <a:rPr lang="en-US" sz="1100" b="1" i="0" u="none" strike="noStrike">
                          <a:effectLst/>
                          <a:latin typeface="Arial" panose="020B0604020202020204" pitchFamily="34" charset="0"/>
                        </a:rPr>
                        <a:t>SunTrust</a:t>
                      </a:r>
                    </a:p>
                  </a:txBody>
                  <a:tcPr marL="0" marR="0" marT="0" marB="0" anchor="ctr">
                    <a:lnL>
                      <a:noFill/>
                    </a:lnL>
                    <a:lnR>
                      <a:noFill/>
                    </a:lnR>
                    <a:lnT>
                      <a:noFill/>
                    </a:lnT>
                    <a:lnB>
                      <a:noFill/>
                    </a:lnB>
                    <a:lnTlToBr>
                      <a:noFill/>
                    </a:lnTlToBr>
                    <a:lnBlToTr>
                      <a:noFill/>
                    </a:lnBlToTr>
                    <a:noFill/>
                  </a:tcPr>
                </a:tc>
                <a:tc>
                  <a:txBody>
                    <a:bodyPr/>
                    <a:lstStyle/>
                    <a:p>
                      <a:pPr algn="r" fontAlgn="ctr"/>
                      <a:r>
                        <a:rPr lang="en-US" sz="1100" b="1" i="0" u="none" strike="noStrike">
                          <a:effectLst/>
                          <a:latin typeface="Arial" panose="020B0604020202020204" pitchFamily="34" charset="0"/>
                        </a:rPr>
                        <a:t>145.5</a:t>
                      </a:r>
                    </a:p>
                  </a:txBody>
                  <a:tcPr marL="0" marR="0" marT="0" marB="0" anchor="ctr">
                    <a:lnL>
                      <a:noFill/>
                    </a:lnL>
                    <a:lnR>
                      <a:noFill/>
                    </a:lnR>
                    <a:lnT>
                      <a:noFill/>
                    </a:lnT>
                    <a:lnB>
                      <a:noFill/>
                    </a:lnB>
                    <a:lnTlToBr>
                      <a:noFill/>
                    </a:lnTlToBr>
                    <a:lnBlToTr>
                      <a:noFill/>
                    </a:lnBlToTr>
                    <a:noFill/>
                  </a:tcPr>
                </a:tc>
                <a:extLst>
                  <a:ext uri="{0D108BD9-81ED-4DB2-BD59-A6C34878D82A}">
                    <a16:rowId xmlns:a16="http://schemas.microsoft.com/office/drawing/2014/main" val="10008"/>
                  </a:ext>
                </a:extLst>
              </a:tr>
              <a:tr h="185654">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pitchFamily="34" charset="0"/>
                          <a:ea typeface="ＭＳ Ｐゴシック" charset="-128"/>
                          <a:cs typeface="Arial" pitchFamily="34" charset="0"/>
                        </a:rPr>
                        <a:t>10.</a:t>
                      </a:r>
                      <a:endParaRPr kumimoji="0" lang="en-US" sz="1100" b="1" i="0" u="none" strike="noStrike" cap="none" normalizeH="0" baseline="0" dirty="0">
                        <a:ln>
                          <a:noFill/>
                        </a:ln>
                        <a:solidFill>
                          <a:schemeClr val="tx1"/>
                        </a:solidFill>
                        <a:effectLst/>
                        <a:latin typeface="Arial" pitchFamily="34" charset="0"/>
                        <a:ea typeface="ＭＳ Ｐゴシック" charset="-128"/>
                        <a:cs typeface="Arial" pitchFamily="34" charset="0"/>
                      </a:endParaRPr>
                    </a:p>
                  </a:txBody>
                  <a:tcPr marL="0" marR="0" marT="0" marB="0" anchor="ctr" horzOverflow="overflow">
                    <a:lnL>
                      <a:noFill/>
                    </a:lnL>
                    <a:lnR>
                      <a:noFill/>
                    </a:lnR>
                    <a:lnT>
                      <a:noFill/>
                    </a:lnT>
                    <a:lnB>
                      <a:noFill/>
                    </a:lnB>
                    <a:lnTlToBr>
                      <a:noFill/>
                    </a:lnTlToBr>
                    <a:lnBlToTr>
                      <a:noFill/>
                    </a:lnBlToTr>
                    <a:noFill/>
                  </a:tcPr>
                </a:tc>
                <a:tc>
                  <a:txBody>
                    <a:bodyPr/>
                    <a:lstStyle/>
                    <a:p>
                      <a:pPr algn="l" fontAlgn="ctr"/>
                      <a:r>
                        <a:rPr lang="en-US" sz="1100" b="1" i="0" u="none" strike="noStrike">
                          <a:effectLst/>
                          <a:latin typeface="Arial" panose="020B0604020202020204" pitchFamily="34" charset="0"/>
                        </a:rPr>
                        <a:t>BB&amp;T</a:t>
                      </a:r>
                    </a:p>
                  </a:txBody>
                  <a:tcPr marL="0" marR="0" marT="0" marB="0" anchor="ctr">
                    <a:lnL>
                      <a:noFill/>
                    </a:lnL>
                    <a:lnR>
                      <a:noFill/>
                    </a:lnR>
                    <a:lnT>
                      <a:noFill/>
                    </a:lnT>
                    <a:lnB>
                      <a:noFill/>
                    </a:lnB>
                    <a:lnTlToBr>
                      <a:noFill/>
                    </a:lnTlToBr>
                    <a:lnBlToTr>
                      <a:noFill/>
                    </a:lnBlToTr>
                    <a:noFill/>
                  </a:tcPr>
                </a:tc>
                <a:tc>
                  <a:txBody>
                    <a:bodyPr/>
                    <a:lstStyle/>
                    <a:p>
                      <a:pPr algn="r" fontAlgn="ctr"/>
                      <a:r>
                        <a:rPr lang="en-US" sz="1100" b="1" i="0" u="none" strike="noStrike">
                          <a:effectLst/>
                          <a:latin typeface="Arial" panose="020B0604020202020204" pitchFamily="34" charset="0"/>
                        </a:rPr>
                        <a:t>144.8</a:t>
                      </a:r>
                    </a:p>
                  </a:txBody>
                  <a:tcPr marL="0" marR="0" marT="0" marB="0" anchor="ctr">
                    <a:lnL>
                      <a:noFill/>
                    </a:lnL>
                    <a:lnR>
                      <a:noFill/>
                    </a:lnR>
                    <a:lnT>
                      <a:noFill/>
                    </a:lnT>
                    <a:lnB>
                      <a:noFill/>
                    </a:lnB>
                    <a:lnTlToBr>
                      <a:noFill/>
                    </a:lnTlToBr>
                    <a:lnBlToTr>
                      <a:noFill/>
                    </a:lnBlToTr>
                    <a:noFill/>
                  </a:tcPr>
                </a:tc>
                <a:extLst>
                  <a:ext uri="{0D108BD9-81ED-4DB2-BD59-A6C34878D82A}">
                    <a16:rowId xmlns:a16="http://schemas.microsoft.com/office/drawing/2014/main" val="10009"/>
                  </a:ext>
                </a:extLst>
              </a:tr>
              <a:tr h="185654">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pitchFamily="34" charset="0"/>
                          <a:ea typeface="ＭＳ Ｐゴシック" charset="-128"/>
                          <a:cs typeface="Arial" pitchFamily="34" charset="0"/>
                        </a:rPr>
                        <a:t>11.</a:t>
                      </a:r>
                      <a:endParaRPr kumimoji="0" lang="en-US" sz="1100" b="1" i="0" u="none" strike="noStrike" cap="none" normalizeH="0" baseline="0" dirty="0">
                        <a:ln>
                          <a:noFill/>
                        </a:ln>
                        <a:solidFill>
                          <a:schemeClr val="tx1"/>
                        </a:solidFill>
                        <a:effectLst/>
                        <a:latin typeface="Arial" pitchFamily="34" charset="0"/>
                        <a:ea typeface="ＭＳ Ｐゴシック" charset="-128"/>
                        <a:cs typeface="Arial" pitchFamily="34" charset="0"/>
                      </a:endParaRPr>
                    </a:p>
                  </a:txBody>
                  <a:tcPr marL="0" marR="0" marT="0" marB="0" anchor="ctr" horzOverflow="overflow">
                    <a:lnL>
                      <a:noFill/>
                    </a:lnL>
                    <a:lnR>
                      <a:noFill/>
                    </a:lnR>
                    <a:lnT>
                      <a:noFill/>
                    </a:lnT>
                    <a:lnB>
                      <a:noFill/>
                    </a:lnB>
                    <a:lnTlToBr>
                      <a:noFill/>
                    </a:lnTlToBr>
                    <a:lnBlToTr>
                      <a:noFill/>
                    </a:lnBlToTr>
                    <a:noFill/>
                  </a:tcPr>
                </a:tc>
                <a:tc>
                  <a:txBody>
                    <a:bodyPr/>
                    <a:lstStyle/>
                    <a:p>
                      <a:pPr algn="l" fontAlgn="ctr"/>
                      <a:r>
                        <a:rPr lang="en-US" sz="1100" b="1" i="0" u="none" strike="noStrike">
                          <a:effectLst/>
                          <a:latin typeface="Arial" panose="020B0604020202020204" pitchFamily="34" charset="0"/>
                        </a:rPr>
                        <a:t>American Express</a:t>
                      </a:r>
                    </a:p>
                  </a:txBody>
                  <a:tcPr marL="0" marR="0" marT="0" marB="0" anchor="ctr">
                    <a:lnL>
                      <a:noFill/>
                    </a:lnL>
                    <a:lnR>
                      <a:noFill/>
                    </a:lnR>
                    <a:lnT>
                      <a:noFill/>
                    </a:lnT>
                    <a:lnB>
                      <a:noFill/>
                    </a:lnB>
                    <a:lnTlToBr>
                      <a:noFill/>
                    </a:lnTlToBr>
                    <a:lnBlToTr>
                      <a:noFill/>
                    </a:lnBlToTr>
                    <a:noFill/>
                  </a:tcPr>
                </a:tc>
                <a:tc>
                  <a:txBody>
                    <a:bodyPr/>
                    <a:lstStyle/>
                    <a:p>
                      <a:pPr algn="r" fontAlgn="ctr"/>
                      <a:r>
                        <a:rPr lang="en-US" sz="1100" b="1" i="0" u="none" strike="noStrike">
                          <a:effectLst/>
                          <a:latin typeface="Arial" panose="020B0604020202020204" pitchFamily="34" charset="0"/>
                        </a:rPr>
                        <a:t>127.4</a:t>
                      </a:r>
                    </a:p>
                  </a:txBody>
                  <a:tcPr marL="0" marR="0" marT="0" marB="0" anchor="ctr">
                    <a:lnL>
                      <a:noFill/>
                    </a:lnL>
                    <a:lnR>
                      <a:noFill/>
                    </a:lnR>
                    <a:lnT>
                      <a:noFill/>
                    </a:lnT>
                    <a:lnB>
                      <a:noFill/>
                    </a:lnB>
                    <a:lnTlToBr>
                      <a:noFill/>
                    </a:lnTlToBr>
                    <a:lnBlToTr>
                      <a:noFill/>
                    </a:lnBlToTr>
                    <a:noFill/>
                  </a:tcPr>
                </a:tc>
                <a:extLst>
                  <a:ext uri="{0D108BD9-81ED-4DB2-BD59-A6C34878D82A}">
                    <a16:rowId xmlns:a16="http://schemas.microsoft.com/office/drawing/2014/main" val="10010"/>
                  </a:ext>
                </a:extLst>
              </a:tr>
              <a:tr h="18677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pitchFamily="34" charset="0"/>
                          <a:ea typeface="ＭＳ Ｐゴシック" charset="-128"/>
                          <a:cs typeface="Arial" pitchFamily="34" charset="0"/>
                        </a:rPr>
                        <a:t>12.</a:t>
                      </a:r>
                      <a:endParaRPr kumimoji="0" lang="en-US" sz="1100" b="1" i="0" u="none" strike="noStrike" cap="none" normalizeH="0" baseline="0" dirty="0">
                        <a:ln>
                          <a:noFill/>
                        </a:ln>
                        <a:solidFill>
                          <a:schemeClr val="tx1"/>
                        </a:solidFill>
                        <a:effectLst/>
                        <a:latin typeface="Arial" pitchFamily="34" charset="0"/>
                        <a:ea typeface="ＭＳ Ｐゴシック" charset="-128"/>
                        <a:cs typeface="Arial" pitchFamily="34" charset="0"/>
                      </a:endParaRPr>
                    </a:p>
                  </a:txBody>
                  <a:tcPr marL="0" marR="0" marT="0" marB="0" anchor="ctr" horzOverflow="overflow">
                    <a:lnL>
                      <a:noFill/>
                    </a:lnL>
                    <a:lnR>
                      <a:noFill/>
                    </a:lnR>
                    <a:lnT>
                      <a:noFill/>
                    </a:lnT>
                    <a:lnB>
                      <a:noFill/>
                    </a:lnB>
                    <a:lnTlToBr>
                      <a:noFill/>
                    </a:lnTlToBr>
                    <a:lnBlToTr>
                      <a:noFill/>
                    </a:lnBlToTr>
                    <a:noFill/>
                  </a:tcPr>
                </a:tc>
                <a:tc>
                  <a:txBody>
                    <a:bodyPr/>
                    <a:lstStyle/>
                    <a:p>
                      <a:pPr algn="l" fontAlgn="ctr"/>
                      <a:r>
                        <a:rPr lang="en-US" sz="1100" b="1" i="0" u="none" strike="noStrike">
                          <a:effectLst/>
                          <a:latin typeface="Arial" panose="020B0604020202020204" pitchFamily="34" charset="0"/>
                        </a:rPr>
                        <a:t>Ally</a:t>
                      </a:r>
                    </a:p>
                  </a:txBody>
                  <a:tcPr marL="0" marR="0" marT="0" marB="0" anchor="ctr">
                    <a:lnL>
                      <a:noFill/>
                    </a:lnL>
                    <a:lnR>
                      <a:noFill/>
                    </a:lnR>
                    <a:lnT>
                      <a:noFill/>
                    </a:lnT>
                    <a:lnB>
                      <a:noFill/>
                    </a:lnB>
                    <a:lnTlToBr>
                      <a:noFill/>
                    </a:lnTlToBr>
                    <a:lnBlToTr>
                      <a:noFill/>
                    </a:lnBlToTr>
                    <a:noFill/>
                  </a:tcPr>
                </a:tc>
                <a:tc>
                  <a:txBody>
                    <a:bodyPr/>
                    <a:lstStyle/>
                    <a:p>
                      <a:pPr algn="r" fontAlgn="ctr"/>
                      <a:r>
                        <a:rPr lang="en-US" sz="1100" b="1" i="0" u="none" strike="noStrike">
                          <a:effectLst/>
                          <a:latin typeface="Arial" panose="020B0604020202020204" pitchFamily="34" charset="0"/>
                        </a:rPr>
                        <a:t>123.0</a:t>
                      </a:r>
                    </a:p>
                  </a:txBody>
                  <a:tcPr marL="0" marR="0" marT="0" marB="0" anchor="ctr">
                    <a:lnL>
                      <a:noFill/>
                    </a:lnL>
                    <a:lnR>
                      <a:noFill/>
                    </a:lnR>
                    <a:lnT>
                      <a:noFill/>
                    </a:lnT>
                    <a:lnB>
                      <a:noFill/>
                    </a:lnB>
                    <a:lnTlToBr>
                      <a:noFill/>
                    </a:lnTlToBr>
                    <a:lnBlToTr>
                      <a:noFill/>
                    </a:lnBlToTr>
                    <a:noFill/>
                  </a:tcPr>
                </a:tc>
                <a:extLst>
                  <a:ext uri="{0D108BD9-81ED-4DB2-BD59-A6C34878D82A}">
                    <a16:rowId xmlns:a16="http://schemas.microsoft.com/office/drawing/2014/main" val="10011"/>
                  </a:ext>
                </a:extLst>
              </a:tr>
              <a:tr h="185654">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pitchFamily="34" charset="0"/>
                          <a:ea typeface="ＭＳ Ｐゴシック" charset="-128"/>
                          <a:cs typeface="Arial" pitchFamily="34" charset="0"/>
                        </a:rPr>
                        <a:t>13.</a:t>
                      </a:r>
                      <a:endParaRPr kumimoji="0" lang="en-US" sz="1100" b="1" i="0" u="none" strike="noStrike" cap="none" normalizeH="0" baseline="0" dirty="0">
                        <a:ln>
                          <a:noFill/>
                        </a:ln>
                        <a:solidFill>
                          <a:schemeClr val="tx1"/>
                        </a:solidFill>
                        <a:effectLst/>
                        <a:latin typeface="Arial" pitchFamily="34" charset="0"/>
                        <a:ea typeface="ＭＳ Ｐゴシック" charset="-128"/>
                        <a:cs typeface="Arial" pitchFamily="34" charset="0"/>
                      </a:endParaRPr>
                    </a:p>
                  </a:txBody>
                  <a:tcPr marL="0" marR="0" marT="0" marB="0" anchor="ctr" horzOverflow="overflow">
                    <a:lnL>
                      <a:noFill/>
                    </a:lnL>
                    <a:lnR>
                      <a:noFill/>
                    </a:lnR>
                    <a:lnT>
                      <a:noFill/>
                    </a:lnT>
                    <a:lnB>
                      <a:noFill/>
                    </a:lnB>
                    <a:lnTlToBr>
                      <a:noFill/>
                    </a:lnTlToBr>
                    <a:lnBlToTr>
                      <a:noFill/>
                    </a:lnBlToTr>
                    <a:noFill/>
                  </a:tcPr>
                </a:tc>
                <a:tc>
                  <a:txBody>
                    <a:bodyPr/>
                    <a:lstStyle/>
                    <a:p>
                      <a:pPr algn="l" fontAlgn="ctr"/>
                      <a:r>
                        <a:rPr lang="en-US" sz="1100" b="1" i="0" u="none" strike="noStrike">
                          <a:effectLst/>
                          <a:latin typeface="Arial" panose="020B0604020202020204" pitchFamily="34" charset="0"/>
                        </a:rPr>
                        <a:t>Citizens</a:t>
                      </a:r>
                    </a:p>
                  </a:txBody>
                  <a:tcPr marL="0" marR="0" marT="0" marB="0" anchor="ctr">
                    <a:lnL>
                      <a:noFill/>
                    </a:lnL>
                    <a:lnR>
                      <a:noFill/>
                    </a:lnR>
                    <a:lnT>
                      <a:noFill/>
                    </a:lnT>
                    <a:lnB>
                      <a:noFill/>
                    </a:lnB>
                    <a:lnTlToBr>
                      <a:noFill/>
                    </a:lnTlToBr>
                    <a:lnBlToTr>
                      <a:noFill/>
                    </a:lnBlToTr>
                    <a:noFill/>
                  </a:tcPr>
                </a:tc>
                <a:tc>
                  <a:txBody>
                    <a:bodyPr/>
                    <a:lstStyle/>
                    <a:p>
                      <a:pPr algn="r" fontAlgn="ctr"/>
                      <a:r>
                        <a:rPr lang="en-US" sz="1100" b="1" i="0" u="none" strike="noStrike">
                          <a:effectLst/>
                          <a:latin typeface="Arial" panose="020B0604020202020204" pitchFamily="34" charset="0"/>
                        </a:rPr>
                        <a:t>111.3</a:t>
                      </a:r>
                    </a:p>
                  </a:txBody>
                  <a:tcPr marL="0" marR="0" marT="0" marB="0" anchor="ctr">
                    <a:lnL>
                      <a:noFill/>
                    </a:lnL>
                    <a:lnR>
                      <a:noFill/>
                    </a:lnR>
                    <a:lnT>
                      <a:noFill/>
                    </a:lnT>
                    <a:lnB>
                      <a:noFill/>
                    </a:lnB>
                    <a:lnTlToBr>
                      <a:noFill/>
                    </a:lnTlToBr>
                    <a:lnBlToTr>
                      <a:noFill/>
                    </a:lnBlToTr>
                    <a:noFill/>
                  </a:tcPr>
                </a:tc>
                <a:extLst>
                  <a:ext uri="{0D108BD9-81ED-4DB2-BD59-A6C34878D82A}">
                    <a16:rowId xmlns:a16="http://schemas.microsoft.com/office/drawing/2014/main" val="10012"/>
                  </a:ext>
                </a:extLst>
              </a:tr>
              <a:tr h="18677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tx1"/>
                          </a:solidFill>
                          <a:effectLst/>
                          <a:latin typeface="Arial" pitchFamily="34" charset="0"/>
                          <a:ea typeface="ＭＳ Ｐゴシック" charset="-128"/>
                          <a:cs typeface="Arial" pitchFamily="34" charset="0"/>
                        </a:rPr>
                        <a:t>14.</a:t>
                      </a:r>
                      <a:endParaRPr kumimoji="0" lang="en-US" sz="1100" b="1" i="0" u="none" strike="noStrike" cap="none" normalizeH="0" baseline="0" dirty="0">
                        <a:ln>
                          <a:noFill/>
                        </a:ln>
                        <a:solidFill>
                          <a:schemeClr val="tx1"/>
                        </a:solidFill>
                        <a:effectLst/>
                        <a:latin typeface="Arial" pitchFamily="34" charset="0"/>
                        <a:ea typeface="ＭＳ Ｐゴシック" charset="-128"/>
                        <a:cs typeface="Arial" pitchFamily="34" charset="0"/>
                      </a:endParaRPr>
                    </a:p>
                  </a:txBody>
                  <a:tcPr marL="0" marR="0" marT="0" marB="0" anchor="ctr" horzOverflow="overflow">
                    <a:lnL>
                      <a:noFill/>
                    </a:lnL>
                    <a:lnR>
                      <a:noFill/>
                    </a:lnR>
                    <a:lnT>
                      <a:noFill/>
                    </a:lnT>
                    <a:lnB>
                      <a:noFill/>
                    </a:lnB>
                    <a:lnTlToBr>
                      <a:noFill/>
                    </a:lnTlToBr>
                    <a:lnBlToTr>
                      <a:noFill/>
                    </a:lnBlToTr>
                    <a:noFill/>
                  </a:tcPr>
                </a:tc>
                <a:tc>
                  <a:txBody>
                    <a:bodyPr/>
                    <a:lstStyle/>
                    <a:p>
                      <a:pPr algn="l" fontAlgn="ctr"/>
                      <a:r>
                        <a:rPr lang="en-US" sz="1100" b="1" i="0" u="none" strike="noStrike">
                          <a:effectLst/>
                          <a:latin typeface="Arial" panose="020B0604020202020204" pitchFamily="34" charset="0"/>
                        </a:rPr>
                        <a:t>Fifth Third</a:t>
                      </a:r>
                    </a:p>
                  </a:txBody>
                  <a:tcPr marL="0" marR="0" marT="0" marB="0" anchor="ctr">
                    <a:lnL>
                      <a:noFill/>
                    </a:lnL>
                    <a:lnR>
                      <a:noFill/>
                    </a:lnR>
                    <a:lnT>
                      <a:noFill/>
                    </a:lnT>
                    <a:lnB>
                      <a:noFill/>
                    </a:lnB>
                    <a:lnTlToBr>
                      <a:noFill/>
                    </a:lnTlToBr>
                    <a:lnBlToTr>
                      <a:noFill/>
                    </a:lnBlToTr>
                    <a:noFill/>
                  </a:tcPr>
                </a:tc>
                <a:tc>
                  <a:txBody>
                    <a:bodyPr/>
                    <a:lstStyle/>
                    <a:p>
                      <a:pPr algn="r" fontAlgn="ctr"/>
                      <a:r>
                        <a:rPr lang="en-US" sz="1100" b="1" i="0" u="none" strike="noStrike">
                          <a:effectLst/>
                          <a:latin typeface="Arial" panose="020B0604020202020204" pitchFamily="34" charset="0"/>
                        </a:rPr>
                        <a:t>92.5</a:t>
                      </a:r>
                    </a:p>
                  </a:txBody>
                  <a:tcPr marL="0" marR="0" marT="0" marB="0" anchor="ctr">
                    <a:lnL>
                      <a:noFill/>
                    </a:lnL>
                    <a:lnR>
                      <a:noFill/>
                    </a:lnR>
                    <a:lnT>
                      <a:noFill/>
                    </a:lnT>
                    <a:lnB>
                      <a:noFill/>
                    </a:lnB>
                    <a:lnTlToBr>
                      <a:noFill/>
                    </a:lnTlToBr>
                    <a:lnBlToTr>
                      <a:noFill/>
                    </a:lnBlToTr>
                    <a:noFill/>
                  </a:tcPr>
                </a:tc>
                <a:extLst>
                  <a:ext uri="{0D108BD9-81ED-4DB2-BD59-A6C34878D82A}">
                    <a16:rowId xmlns:a16="http://schemas.microsoft.com/office/drawing/2014/main" val="10013"/>
                  </a:ext>
                </a:extLst>
              </a:tr>
              <a:tr h="185654">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pitchFamily="34" charset="0"/>
                          <a:ea typeface="ＭＳ Ｐゴシック" charset="-128"/>
                          <a:cs typeface="Arial" pitchFamily="34" charset="0"/>
                        </a:rPr>
                        <a:t>15.</a:t>
                      </a:r>
                    </a:p>
                  </a:txBody>
                  <a:tcPr marL="0" marR="0" marT="0" marB="0" anchor="ctr" horzOverflow="overflow">
                    <a:lnL>
                      <a:noFill/>
                    </a:lnL>
                    <a:lnR>
                      <a:noFill/>
                    </a:lnR>
                    <a:lnT>
                      <a:noFill/>
                    </a:lnT>
                    <a:lnB>
                      <a:noFill/>
                    </a:lnB>
                    <a:lnTlToBr>
                      <a:noFill/>
                    </a:lnTlToBr>
                    <a:lnBlToTr>
                      <a:noFill/>
                    </a:lnBlToTr>
                    <a:noFill/>
                  </a:tcPr>
                </a:tc>
                <a:tc>
                  <a:txBody>
                    <a:bodyPr/>
                    <a:lstStyle/>
                    <a:p>
                      <a:pPr algn="l" fontAlgn="ctr"/>
                      <a:r>
                        <a:rPr lang="en-US" sz="1100" b="1" i="0" u="none" strike="noStrike">
                          <a:effectLst/>
                          <a:latin typeface="Arial" panose="020B0604020202020204" pitchFamily="34" charset="0"/>
                        </a:rPr>
                        <a:t>M&amp;T</a:t>
                      </a:r>
                    </a:p>
                  </a:txBody>
                  <a:tcPr marL="0" marR="0" marT="0" marB="0" anchor="ctr">
                    <a:lnL>
                      <a:noFill/>
                    </a:lnL>
                    <a:lnR>
                      <a:noFill/>
                    </a:lnR>
                    <a:lnT>
                      <a:noFill/>
                    </a:lnT>
                    <a:lnB>
                      <a:noFill/>
                    </a:lnB>
                    <a:lnTlToBr>
                      <a:noFill/>
                    </a:lnTlToBr>
                    <a:lnBlToTr>
                      <a:noFill/>
                    </a:lnBlToTr>
                    <a:noFill/>
                  </a:tcPr>
                </a:tc>
                <a:tc>
                  <a:txBody>
                    <a:bodyPr/>
                    <a:lstStyle/>
                    <a:p>
                      <a:pPr algn="r" fontAlgn="ctr"/>
                      <a:r>
                        <a:rPr lang="en-US" sz="1100" b="1" i="0" u="none" strike="noStrike" dirty="0">
                          <a:effectLst/>
                          <a:latin typeface="Arial" panose="020B0604020202020204" pitchFamily="34" charset="0"/>
                        </a:rPr>
                        <a:t>88.0</a:t>
                      </a:r>
                    </a:p>
                  </a:txBody>
                  <a:tcPr marL="0" marR="0" marT="0" marB="0" anchor="ctr">
                    <a:lnL>
                      <a:noFill/>
                    </a:lnL>
                    <a:lnR>
                      <a:noFill/>
                    </a:lnR>
                    <a:lnT>
                      <a:noFill/>
                    </a:lnT>
                    <a:lnB>
                      <a:noFill/>
                    </a:lnB>
                    <a:lnTlToBr>
                      <a:noFill/>
                    </a:lnTlToBr>
                    <a:lnBlToTr>
                      <a:noFill/>
                    </a:lnBlToTr>
                    <a:noFill/>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200446999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Shape 47"/>
          <p:cNvSpPr txBox="1"/>
          <p:nvPr/>
        </p:nvSpPr>
        <p:spPr>
          <a:xfrm>
            <a:off x="605700" y="1353825"/>
            <a:ext cx="7490700" cy="1822200"/>
          </a:xfrm>
          <a:prstGeom prst="rect">
            <a:avLst/>
          </a:prstGeom>
          <a:noFill/>
          <a:ln>
            <a:noFill/>
          </a:ln>
        </p:spPr>
        <p:txBody>
          <a:bodyPr spcFirstLastPara="1" wrap="square" lIns="91425" tIns="91425" rIns="91425" bIns="91425"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 sz="3200" b="0" i="0" u="none" strike="noStrike" kern="0" cap="none" spc="0" normalizeH="0" baseline="0" noProof="0" dirty="0">
                <a:ln>
                  <a:noFill/>
                </a:ln>
                <a:solidFill>
                  <a:srgbClr val="FFFFFF"/>
                </a:solidFill>
                <a:effectLst/>
                <a:uLnTx/>
                <a:uFillTx/>
                <a:latin typeface="Overpass"/>
                <a:ea typeface="Overpass"/>
                <a:cs typeface="Overpass"/>
                <a:sym typeface="Overpass"/>
              </a:rPr>
              <a:t>Live DEMO!</a:t>
            </a:r>
            <a:endParaRPr kumimoji="0" sz="3200" b="0" i="0" u="none" strike="noStrike" kern="0" cap="none" spc="0" normalizeH="0" baseline="0" noProof="0" dirty="0">
              <a:ln>
                <a:noFill/>
              </a:ln>
              <a:solidFill>
                <a:srgbClr val="FFFFFF"/>
              </a:solidFill>
              <a:effectLst/>
              <a:uLnTx/>
              <a:uFillTx/>
              <a:latin typeface="Overpass"/>
              <a:ea typeface="Overpass"/>
              <a:cs typeface="Overpass"/>
              <a:sym typeface="Overpass"/>
            </a:endParaRPr>
          </a:p>
        </p:txBody>
      </p:sp>
    </p:spTree>
    <p:extLst>
      <p:ext uri="{BB962C8B-B14F-4D97-AF65-F5344CB8AC3E}">
        <p14:creationId xmlns:p14="http://schemas.microsoft.com/office/powerpoint/2010/main" val="10718780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
        <p:cNvGrpSpPr/>
        <p:nvPr/>
      </p:nvGrpSpPr>
      <p:grpSpPr>
        <a:xfrm>
          <a:off x="0" y="0"/>
          <a:ext cx="0" cy="0"/>
          <a:chOff x="0" y="0"/>
          <a:chExt cx="0" cy="0"/>
        </a:xfrm>
      </p:grpSpPr>
      <p:sp>
        <p:nvSpPr>
          <p:cNvPr id="81" name="Shape 81"/>
          <p:cNvSpPr txBox="1"/>
          <p:nvPr/>
        </p:nvSpPr>
        <p:spPr>
          <a:xfrm>
            <a:off x="428900" y="0"/>
            <a:ext cx="8715100" cy="1063200"/>
          </a:xfrm>
          <a:prstGeom prst="rect">
            <a:avLst/>
          </a:prstGeom>
          <a:noFill/>
          <a:ln>
            <a:noFill/>
          </a:ln>
        </p:spPr>
        <p:txBody>
          <a:bodyPr lIns="91425" tIns="91425" rIns="91425" bIns="91425" anchor="b" anchorCtr="0">
            <a:noAutofit/>
          </a:bodyPr>
          <a:lstStyle/>
          <a:p>
            <a:pPr>
              <a:defRPr/>
            </a:pPr>
            <a:r>
              <a:rPr lang="en-US" sz="2800" dirty="0">
                <a:latin typeface="Overpass" panose="020B0604020202020204" charset="0"/>
              </a:rPr>
              <a:t>Lessons Learned of this approach</a:t>
            </a:r>
          </a:p>
        </p:txBody>
      </p:sp>
      <p:sp>
        <p:nvSpPr>
          <p:cNvPr id="83" name="Shape 83"/>
          <p:cNvSpPr txBox="1"/>
          <p:nvPr/>
        </p:nvSpPr>
        <p:spPr>
          <a:xfrm>
            <a:off x="428900" y="1225330"/>
            <a:ext cx="7490700" cy="2644800"/>
          </a:xfrm>
          <a:prstGeom prst="rect">
            <a:avLst/>
          </a:prstGeom>
          <a:noFill/>
          <a:ln>
            <a:noFill/>
          </a:ln>
        </p:spPr>
        <p:txBody>
          <a:bodyPr lIns="91425" tIns="91425" rIns="91425" bIns="91425" anchor="t" anchorCtr="0">
            <a:noAutofit/>
          </a:bodyPr>
          <a:lstStyle/>
          <a:p>
            <a:pPr marL="457200" lvl="0" indent="-292100">
              <a:lnSpc>
                <a:spcPct val="115000"/>
              </a:lnSpc>
              <a:spcBef>
                <a:spcPts val="600"/>
              </a:spcBef>
              <a:buClr>
                <a:srgbClr val="000000"/>
              </a:buClr>
              <a:buFont typeface="Overpass"/>
              <a:buChar char="●"/>
            </a:pPr>
            <a:r>
              <a:rPr lang="en-US" dirty="0">
                <a:latin typeface="Overpass" panose="020B0604020202020204" charset="0"/>
              </a:rPr>
              <a:t>Coordinator can be a single of point of failure</a:t>
            </a:r>
          </a:p>
          <a:p>
            <a:pPr marL="165100" lvl="1">
              <a:lnSpc>
                <a:spcPct val="115000"/>
              </a:lnSpc>
              <a:spcBef>
                <a:spcPts val="600"/>
              </a:spcBef>
              <a:buClr>
                <a:srgbClr val="000000"/>
              </a:buClr>
            </a:pPr>
            <a:r>
              <a:rPr lang="en-US" dirty="0">
                <a:latin typeface="Overpass" panose="020B0604020202020204" charset="0"/>
              </a:rPr>
              <a:t>	-Evaluate multi-deployment for active/active (application and database 	layers)</a:t>
            </a:r>
          </a:p>
          <a:p>
            <a:pPr marL="457200" lvl="0" indent="-292100">
              <a:lnSpc>
                <a:spcPct val="115000"/>
              </a:lnSpc>
              <a:spcBef>
                <a:spcPts val="600"/>
              </a:spcBef>
              <a:buClr>
                <a:srgbClr val="000000"/>
              </a:buClr>
              <a:buFont typeface="Overpass"/>
              <a:buChar char="●"/>
            </a:pPr>
            <a:r>
              <a:rPr lang="en-US" dirty="0">
                <a:latin typeface="Overpass" panose="020B0604020202020204" charset="0"/>
              </a:rPr>
              <a:t>Need a Unique ID (correlation ID ) that goes across all </a:t>
            </a:r>
            <a:r>
              <a:rPr lang="en-US" dirty="0" err="1">
                <a:latin typeface="Overpass" panose="020B0604020202020204" charset="0"/>
              </a:rPr>
              <a:t>microservices</a:t>
            </a:r>
            <a:endParaRPr lang="en-US" dirty="0">
              <a:latin typeface="Overpass" panose="020B0604020202020204" charset="0"/>
            </a:endParaRPr>
          </a:p>
          <a:p>
            <a:pPr marL="457200" lvl="0" indent="-292100">
              <a:lnSpc>
                <a:spcPct val="115000"/>
              </a:lnSpc>
              <a:spcBef>
                <a:spcPts val="600"/>
              </a:spcBef>
              <a:buClr>
                <a:srgbClr val="000000"/>
              </a:buClr>
              <a:buFont typeface="Overpass"/>
              <a:buChar char="●"/>
            </a:pPr>
            <a:r>
              <a:rPr lang="en-US" dirty="0">
                <a:latin typeface="Overpass" panose="020B0604020202020204" charset="0"/>
              </a:rPr>
              <a:t>For the machine learning dataset, use big data and unbiased data</a:t>
            </a:r>
          </a:p>
          <a:p>
            <a:pPr marL="457200" lvl="0" indent="-292100">
              <a:lnSpc>
                <a:spcPct val="115000"/>
              </a:lnSpc>
              <a:spcBef>
                <a:spcPts val="600"/>
              </a:spcBef>
              <a:buClr>
                <a:srgbClr val="000000"/>
              </a:buClr>
              <a:buFont typeface="Overpass"/>
              <a:buChar char="●"/>
            </a:pPr>
            <a:r>
              <a:rPr lang="en-US" dirty="0">
                <a:latin typeface="Overpass" panose="020B0604020202020204" charset="0"/>
              </a:rPr>
              <a:t>Leverage Chaos testing to validate </a:t>
            </a:r>
            <a:r>
              <a:rPr lang="en-US" dirty="0" err="1">
                <a:latin typeface="Overpass" panose="020B0604020202020204" charset="0"/>
              </a:rPr>
              <a:t>resilency</a:t>
            </a:r>
            <a:endParaRPr lang="en-US" dirty="0">
              <a:latin typeface="Overpass" panose="020B0604020202020204" charset="0"/>
            </a:endParaRPr>
          </a:p>
          <a:p>
            <a:pPr marL="457200" lvl="0" indent="-292100">
              <a:lnSpc>
                <a:spcPct val="115000"/>
              </a:lnSpc>
              <a:spcBef>
                <a:spcPts val="600"/>
              </a:spcBef>
              <a:buClr>
                <a:srgbClr val="000000"/>
              </a:buClr>
              <a:buFont typeface="Overpass"/>
              <a:buChar char="●"/>
            </a:pPr>
            <a:r>
              <a:rPr lang="en-US" dirty="0">
                <a:latin typeface="Overpass" panose="020B0604020202020204" charset="0"/>
              </a:rPr>
              <a:t>Apply this pattern where :</a:t>
            </a:r>
          </a:p>
          <a:p>
            <a:r>
              <a:rPr lang="en-US" dirty="0">
                <a:latin typeface="Overpass" panose="020B0604020202020204" charset="0"/>
              </a:rPr>
              <a:t>	-</a:t>
            </a:r>
            <a:r>
              <a:rPr lang="en-US" dirty="0"/>
              <a:t>there are synchronous blocks of asynchronous processing</a:t>
            </a:r>
          </a:p>
          <a:p>
            <a:r>
              <a:rPr lang="en-US" dirty="0"/>
              <a:t>	-there is a need to see the overall all end to end business process at design time 	and run-time</a:t>
            </a:r>
          </a:p>
          <a:p>
            <a:r>
              <a:rPr lang="en-US" dirty="0"/>
              <a:t>	-there is a need to decouple as much as possible to eliminate dependencies</a:t>
            </a:r>
          </a:p>
          <a:p>
            <a:endParaRPr lang="en-US" dirty="0"/>
          </a:p>
          <a:p>
            <a:endParaRPr lang="en-US" dirty="0"/>
          </a:p>
          <a:p>
            <a:pPr marL="457200" lvl="0" indent="-292100">
              <a:lnSpc>
                <a:spcPct val="115000"/>
              </a:lnSpc>
              <a:spcBef>
                <a:spcPts val="600"/>
              </a:spcBef>
              <a:buClr>
                <a:srgbClr val="000000"/>
              </a:buClr>
              <a:buFont typeface="Overpass"/>
              <a:buChar char="●"/>
            </a:pPr>
            <a:endParaRPr lang="en-US" dirty="0">
              <a:latin typeface="Overpass" panose="020B0604020202020204" charset="0"/>
            </a:endParaRPr>
          </a:p>
          <a:p>
            <a:pPr marL="165100" lvl="1">
              <a:lnSpc>
                <a:spcPct val="115000"/>
              </a:lnSpc>
              <a:spcBef>
                <a:spcPts val="600"/>
              </a:spcBef>
              <a:buClr>
                <a:srgbClr val="000000"/>
              </a:buClr>
            </a:pPr>
            <a:endParaRPr lang="en-US" dirty="0">
              <a:latin typeface="Overpass" panose="020B0604020202020204" charset="0"/>
            </a:endParaRPr>
          </a:p>
          <a:p>
            <a:pPr marL="457200" lvl="0" indent="-292100">
              <a:lnSpc>
                <a:spcPct val="115000"/>
              </a:lnSpc>
              <a:spcBef>
                <a:spcPts val="600"/>
              </a:spcBef>
              <a:buClr>
                <a:srgbClr val="000000"/>
              </a:buClr>
              <a:buFont typeface="Overpass"/>
              <a:buChar char="●"/>
            </a:pPr>
            <a:endParaRPr lang="en-US" dirty="0">
              <a:latin typeface="Overpass" panose="020B0604020202020204" charset="0"/>
            </a:endParaRPr>
          </a:p>
          <a:p>
            <a:pPr marL="457200" lvl="3" indent="-292100">
              <a:lnSpc>
                <a:spcPct val="115000"/>
              </a:lnSpc>
              <a:spcBef>
                <a:spcPts val="600"/>
              </a:spcBef>
              <a:buClr>
                <a:srgbClr val="000000"/>
              </a:buClr>
              <a:buFont typeface="Overpass"/>
              <a:buChar char="●"/>
            </a:pPr>
            <a:endParaRPr lang="en-US" dirty="0">
              <a:latin typeface="Overpass" panose="020B0604020202020204" charset="0"/>
            </a:endParaRPr>
          </a:p>
          <a:p>
            <a:pPr marL="457200" lvl="8" indent="-292100">
              <a:lnSpc>
                <a:spcPct val="115000"/>
              </a:lnSpc>
              <a:spcBef>
                <a:spcPts val="600"/>
              </a:spcBef>
              <a:buClr>
                <a:srgbClr val="000000"/>
              </a:buClr>
              <a:buFont typeface="Overpass"/>
              <a:buChar char="●"/>
            </a:pPr>
            <a:endParaRPr lang="en-US" dirty="0">
              <a:latin typeface="Overpass" panose="020B0604020202020204" charset="0"/>
            </a:endParaRPr>
          </a:p>
          <a:p>
            <a:endParaRPr lang="en-US" dirty="0">
              <a:latin typeface="Overpass" panose="020B0604020202020204" charset="0"/>
            </a:endParaRPr>
          </a:p>
          <a:p>
            <a:endParaRPr lang="en-US" dirty="0">
              <a:latin typeface="Overpass" panose="020B0604020202020204" charset="0"/>
            </a:endParaRPr>
          </a:p>
          <a:p>
            <a:pPr marL="457200" lvl="0" indent="-292100" rtl="0">
              <a:lnSpc>
                <a:spcPct val="115000"/>
              </a:lnSpc>
              <a:spcBef>
                <a:spcPts val="600"/>
              </a:spcBef>
              <a:buClr>
                <a:srgbClr val="000000"/>
              </a:buClr>
              <a:buFont typeface="Overpass"/>
              <a:buChar char="●"/>
            </a:pPr>
            <a:endParaRPr lang="en" dirty="0">
              <a:solidFill>
                <a:srgbClr val="000000"/>
              </a:solidFill>
              <a:latin typeface="Overpass"/>
              <a:ea typeface="Overpass"/>
              <a:cs typeface="Overpass"/>
              <a:sym typeface="Overpass"/>
            </a:endParaRPr>
          </a:p>
        </p:txBody>
      </p:sp>
    </p:spTree>
    <p:extLst>
      <p:ext uri="{BB962C8B-B14F-4D97-AF65-F5344CB8AC3E}">
        <p14:creationId xmlns:p14="http://schemas.microsoft.com/office/powerpoint/2010/main" val="37287750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
        <p:cNvGrpSpPr/>
        <p:nvPr/>
      </p:nvGrpSpPr>
      <p:grpSpPr>
        <a:xfrm>
          <a:off x="0" y="0"/>
          <a:ext cx="0" cy="0"/>
          <a:chOff x="0" y="0"/>
          <a:chExt cx="0" cy="0"/>
        </a:xfrm>
      </p:grpSpPr>
      <p:sp>
        <p:nvSpPr>
          <p:cNvPr id="81" name="Shape 81"/>
          <p:cNvSpPr txBox="1"/>
          <p:nvPr/>
        </p:nvSpPr>
        <p:spPr>
          <a:xfrm>
            <a:off x="428900" y="0"/>
            <a:ext cx="8715100" cy="1063200"/>
          </a:xfrm>
          <a:prstGeom prst="rect">
            <a:avLst/>
          </a:prstGeom>
          <a:noFill/>
          <a:ln>
            <a:noFill/>
          </a:ln>
        </p:spPr>
        <p:txBody>
          <a:bodyPr lIns="91425" tIns="91425" rIns="91425" bIns="91425" anchor="b" anchorCtr="0">
            <a:noAutofit/>
          </a:bodyPr>
          <a:lstStyle/>
          <a:p>
            <a:pPr>
              <a:defRPr/>
            </a:pPr>
            <a:r>
              <a:rPr lang="en-US" sz="2800" dirty="0">
                <a:latin typeface="Overpass" panose="020B0604020202020204" charset="0"/>
              </a:rPr>
              <a:t>References</a:t>
            </a:r>
          </a:p>
        </p:txBody>
      </p:sp>
      <p:sp>
        <p:nvSpPr>
          <p:cNvPr id="83" name="Shape 83"/>
          <p:cNvSpPr txBox="1"/>
          <p:nvPr/>
        </p:nvSpPr>
        <p:spPr>
          <a:xfrm>
            <a:off x="428900" y="1225329"/>
            <a:ext cx="7490700" cy="3699095"/>
          </a:xfrm>
          <a:prstGeom prst="rect">
            <a:avLst/>
          </a:prstGeom>
          <a:noFill/>
          <a:ln>
            <a:noFill/>
          </a:ln>
        </p:spPr>
        <p:txBody>
          <a:bodyPr lIns="91425" tIns="91425" rIns="91425" bIns="91425" anchor="t" anchorCtr="0">
            <a:noAutofit/>
          </a:bodyPr>
          <a:lstStyle/>
          <a:p>
            <a:pPr marL="457200" lvl="0" indent="-292100">
              <a:lnSpc>
                <a:spcPct val="115000"/>
              </a:lnSpc>
              <a:spcBef>
                <a:spcPts val="600"/>
              </a:spcBef>
              <a:buClr>
                <a:srgbClr val="000000"/>
              </a:buClr>
              <a:buFont typeface="Overpass"/>
              <a:buChar char="●"/>
            </a:pPr>
            <a:r>
              <a:rPr lang="en-US" dirty="0" err="1">
                <a:latin typeface="Overpass" panose="020B0604020202020204" charset="0"/>
              </a:rPr>
              <a:t>Github</a:t>
            </a:r>
            <a:r>
              <a:rPr lang="en-US" dirty="0">
                <a:latin typeface="Overpass" panose="020B0604020202020204" charset="0"/>
              </a:rPr>
              <a:t> repo for demo </a:t>
            </a:r>
          </a:p>
          <a:p>
            <a:pPr marL="165100" lvl="2">
              <a:lnSpc>
                <a:spcPct val="115000"/>
              </a:lnSpc>
              <a:spcBef>
                <a:spcPts val="600"/>
              </a:spcBef>
              <a:buClr>
                <a:srgbClr val="000000"/>
              </a:buClr>
            </a:pPr>
            <a:r>
              <a:rPr lang="en-US" sz="1100" dirty="0">
                <a:latin typeface="Overpass" panose="020B0604020202020204" charset="0"/>
                <a:hlinkClick r:id="rId4"/>
              </a:rPr>
              <a:t>https://github.com/andy9876/MachineLearningReactiveBPM</a:t>
            </a:r>
            <a:endParaRPr lang="en-US" sz="1100" dirty="0">
              <a:latin typeface="Overpass" panose="020B0604020202020204" charset="0"/>
            </a:endParaRPr>
          </a:p>
          <a:p>
            <a:pPr marL="457200" lvl="0" indent="-292100">
              <a:lnSpc>
                <a:spcPct val="115000"/>
              </a:lnSpc>
              <a:spcBef>
                <a:spcPts val="600"/>
              </a:spcBef>
              <a:buClr>
                <a:srgbClr val="000000"/>
              </a:buClr>
              <a:buFont typeface="Overpass"/>
              <a:buChar char="●"/>
            </a:pPr>
            <a:endParaRPr lang="en-US" sz="1100" dirty="0">
              <a:latin typeface="Overpass" panose="020B0604020202020204" charset="0"/>
            </a:endParaRPr>
          </a:p>
          <a:p>
            <a:pPr marL="457200" lvl="0" indent="-292100">
              <a:lnSpc>
                <a:spcPct val="115000"/>
              </a:lnSpc>
              <a:spcBef>
                <a:spcPts val="600"/>
              </a:spcBef>
              <a:buClr>
                <a:srgbClr val="000000"/>
              </a:buClr>
              <a:buFont typeface="Overpass"/>
              <a:buChar char="●"/>
            </a:pPr>
            <a:r>
              <a:rPr lang="en-US" dirty="0" err="1">
                <a:latin typeface="Overpass" panose="020B0604020202020204" charset="0"/>
              </a:rPr>
              <a:t>Microservices</a:t>
            </a:r>
            <a:r>
              <a:rPr lang="en-US" dirty="0">
                <a:latin typeface="Overpass" panose="020B0604020202020204" charset="0"/>
              </a:rPr>
              <a:t>:  When to react vs. orchestrate</a:t>
            </a:r>
          </a:p>
          <a:p>
            <a:pPr marL="165100" lvl="0">
              <a:lnSpc>
                <a:spcPct val="115000"/>
              </a:lnSpc>
              <a:spcBef>
                <a:spcPts val="600"/>
              </a:spcBef>
              <a:buClr>
                <a:srgbClr val="000000"/>
              </a:buClr>
            </a:pPr>
            <a:r>
              <a:rPr lang="en-US" sz="1100" dirty="0">
                <a:latin typeface="Overpass" panose="020B0604020202020204" charset="0"/>
                <a:hlinkClick r:id="rId5"/>
              </a:rPr>
              <a:t>https://medium.com/capital-one-developers/microservices-when-to-react-vs-orchestrate-c6b18308a14c</a:t>
            </a:r>
            <a:endParaRPr lang="en-US" sz="1100" dirty="0">
              <a:latin typeface="Overpass" panose="020B0604020202020204" charset="0"/>
            </a:endParaRPr>
          </a:p>
          <a:p>
            <a:pPr lvl="1"/>
            <a:endParaRPr lang="en-US" sz="1100" dirty="0">
              <a:latin typeface="Overpass" panose="020B0604020202020204" charset="0"/>
            </a:endParaRPr>
          </a:p>
          <a:p>
            <a:pPr marL="457200" lvl="0" indent="-292100">
              <a:lnSpc>
                <a:spcPct val="115000"/>
              </a:lnSpc>
              <a:spcBef>
                <a:spcPts val="600"/>
              </a:spcBef>
              <a:buClr>
                <a:srgbClr val="000000"/>
              </a:buClr>
              <a:buFont typeface="Overpass"/>
              <a:buChar char="●"/>
            </a:pPr>
            <a:r>
              <a:rPr lang="en-US" dirty="0">
                <a:latin typeface="Overpass" panose="020B0604020202020204" charset="0"/>
              </a:rPr>
              <a:t>A Reactive Framework Comparison</a:t>
            </a:r>
          </a:p>
          <a:p>
            <a:pPr marL="165100" lvl="0">
              <a:lnSpc>
                <a:spcPct val="115000"/>
              </a:lnSpc>
              <a:spcBef>
                <a:spcPts val="600"/>
              </a:spcBef>
              <a:buClr>
                <a:srgbClr val="000000"/>
              </a:buClr>
            </a:pPr>
            <a:r>
              <a:rPr lang="en-US" sz="1100" dirty="0">
                <a:latin typeface="Overpass" panose="020B0604020202020204" charset="0"/>
                <a:hlinkClick r:id="rId6"/>
              </a:rPr>
              <a:t>https://medium.com/capital-one-developers/building-microservices-a-reactive-framework-comparison-fb49d8f3c8f4</a:t>
            </a:r>
            <a:endParaRPr lang="en-US" sz="1100" dirty="0">
              <a:latin typeface="Overpass" panose="020B0604020202020204" charset="0"/>
            </a:endParaRPr>
          </a:p>
          <a:p>
            <a:pPr marL="165100" lvl="0">
              <a:lnSpc>
                <a:spcPct val="115000"/>
              </a:lnSpc>
              <a:spcBef>
                <a:spcPts val="600"/>
              </a:spcBef>
              <a:buClr>
                <a:srgbClr val="000000"/>
              </a:buClr>
            </a:pPr>
            <a:endParaRPr lang="en-US" sz="1100" dirty="0">
              <a:latin typeface="Overpass" panose="020B0604020202020204" charset="0"/>
            </a:endParaRPr>
          </a:p>
          <a:p>
            <a:pPr marL="457200" lvl="0" indent="-292100">
              <a:lnSpc>
                <a:spcPct val="115000"/>
              </a:lnSpc>
              <a:spcBef>
                <a:spcPts val="600"/>
              </a:spcBef>
              <a:buClr>
                <a:srgbClr val="000000"/>
              </a:buClr>
              <a:buFont typeface="Overpass"/>
              <a:buChar char="●"/>
            </a:pPr>
            <a:r>
              <a:rPr lang="en-US" dirty="0">
                <a:latin typeface="Overpass" panose="020B0604020202020204" charset="0"/>
              </a:rPr>
              <a:t>Comparing and Contrasting Open Source BPM Products</a:t>
            </a:r>
          </a:p>
          <a:p>
            <a:pPr marL="165100" lvl="0">
              <a:lnSpc>
                <a:spcPct val="115000"/>
              </a:lnSpc>
              <a:spcBef>
                <a:spcPts val="600"/>
              </a:spcBef>
              <a:buClr>
                <a:srgbClr val="000000"/>
              </a:buClr>
            </a:pPr>
            <a:r>
              <a:rPr lang="en-US" sz="1100" dirty="0">
                <a:latin typeface="Overpass" panose="020B0604020202020204" charset="0"/>
                <a:hlinkClick r:id="rId7"/>
              </a:rPr>
              <a:t>https://medium.com/capital-one-developers/comparing-and-contrasting-open-source-bpm-projects-196833f23391</a:t>
            </a:r>
            <a:endParaRPr lang="en-US" sz="1100" dirty="0">
              <a:latin typeface="Overpass" panose="020B0604020202020204" charset="0"/>
            </a:endParaRPr>
          </a:p>
          <a:p>
            <a:pPr marL="165100" lvl="0">
              <a:lnSpc>
                <a:spcPct val="115000"/>
              </a:lnSpc>
              <a:spcBef>
                <a:spcPts val="600"/>
              </a:spcBef>
              <a:buClr>
                <a:srgbClr val="000000"/>
              </a:buClr>
            </a:pPr>
            <a:endParaRPr lang="en-US" sz="1100" dirty="0">
              <a:latin typeface="Overpass" panose="020B0604020202020204" charset="0"/>
            </a:endParaRPr>
          </a:p>
          <a:p>
            <a:pPr marL="165100" lvl="0">
              <a:lnSpc>
                <a:spcPct val="115000"/>
              </a:lnSpc>
              <a:spcBef>
                <a:spcPts val="600"/>
              </a:spcBef>
              <a:buClr>
                <a:srgbClr val="000000"/>
              </a:buClr>
            </a:pPr>
            <a:endParaRPr lang="en-US" sz="1200" dirty="0">
              <a:latin typeface="Overpass" panose="020B0604020202020204" charset="0"/>
            </a:endParaRPr>
          </a:p>
          <a:p>
            <a:endParaRPr lang="en-US" sz="1200" dirty="0">
              <a:latin typeface="Overpass" panose="020B0604020202020204" charset="0"/>
            </a:endParaRPr>
          </a:p>
        </p:txBody>
      </p:sp>
    </p:spTree>
    <p:extLst>
      <p:ext uri="{BB962C8B-B14F-4D97-AF65-F5344CB8AC3E}">
        <p14:creationId xmlns:p14="http://schemas.microsoft.com/office/powerpoint/2010/main" val="24507309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p:nvPr/>
        </p:nvSpPr>
        <p:spPr>
          <a:xfrm>
            <a:off x="1551100" y="2794273"/>
            <a:ext cx="2378700" cy="3099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100" b="0" i="0" u="none" strike="noStrike" kern="0" cap="none" spc="0" normalizeH="0" baseline="0" noProof="0">
                <a:ln>
                  <a:noFill/>
                </a:ln>
                <a:solidFill>
                  <a:srgbClr val="FFFFFF"/>
                </a:solidFill>
                <a:effectLst/>
                <a:uLnTx/>
                <a:uFillTx/>
                <a:latin typeface="Overpass"/>
                <a:ea typeface="Overpass"/>
                <a:cs typeface="Overpass"/>
                <a:sym typeface="Overpass"/>
              </a:rPr>
              <a:t>plus.google.com/+RedHat</a:t>
            </a:r>
            <a:endParaRPr kumimoji="0" sz="1100" b="0" i="0" u="none" strike="noStrike" kern="0" cap="none" spc="0" normalizeH="0" baseline="0" noProof="0">
              <a:ln>
                <a:noFill/>
              </a:ln>
              <a:solidFill>
                <a:srgbClr val="FFFFFF"/>
              </a:solidFill>
              <a:effectLst/>
              <a:uLnTx/>
              <a:uFillTx/>
              <a:latin typeface="Overpass"/>
              <a:ea typeface="Overpass"/>
              <a:cs typeface="Overpass"/>
              <a:sym typeface="Overpass"/>
            </a:endParaRPr>
          </a:p>
        </p:txBody>
      </p:sp>
      <p:sp>
        <p:nvSpPr>
          <p:cNvPr id="65" name="Shape 65"/>
          <p:cNvSpPr txBox="1"/>
          <p:nvPr/>
        </p:nvSpPr>
        <p:spPr>
          <a:xfrm>
            <a:off x="1551100" y="3261888"/>
            <a:ext cx="2378700" cy="3099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100" b="0" i="0" u="none" strike="noStrike" kern="0" cap="none" spc="0" normalizeH="0" baseline="0" noProof="0">
                <a:ln>
                  <a:noFill/>
                </a:ln>
                <a:solidFill>
                  <a:srgbClr val="FFFFFF"/>
                </a:solidFill>
                <a:effectLst/>
                <a:uLnTx/>
                <a:uFillTx/>
                <a:latin typeface="Overpass"/>
                <a:ea typeface="Overpass"/>
                <a:cs typeface="Overpass"/>
                <a:sym typeface="Overpass"/>
              </a:rPr>
              <a:t>linkedin.com/company/red-hat</a:t>
            </a:r>
            <a:endParaRPr kumimoji="0" sz="1100" b="0" i="0" u="none" strike="noStrike" kern="0" cap="none" spc="0" normalizeH="0" baseline="0" noProof="0">
              <a:ln>
                <a:noFill/>
              </a:ln>
              <a:solidFill>
                <a:srgbClr val="FFFFFF"/>
              </a:solidFill>
              <a:effectLst/>
              <a:uLnTx/>
              <a:uFillTx/>
              <a:latin typeface="Overpass"/>
              <a:ea typeface="Overpass"/>
              <a:cs typeface="Overpass"/>
              <a:sym typeface="Overpass"/>
            </a:endParaRPr>
          </a:p>
        </p:txBody>
      </p:sp>
      <p:sp>
        <p:nvSpPr>
          <p:cNvPr id="66" name="Shape 66"/>
          <p:cNvSpPr txBox="1"/>
          <p:nvPr/>
        </p:nvSpPr>
        <p:spPr>
          <a:xfrm>
            <a:off x="1551100" y="3726363"/>
            <a:ext cx="2378700" cy="3099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100" b="0" i="0" u="none" strike="noStrike" kern="0" cap="none" spc="0" normalizeH="0" baseline="0" noProof="0">
                <a:ln>
                  <a:noFill/>
                </a:ln>
                <a:solidFill>
                  <a:srgbClr val="FFFFFF"/>
                </a:solidFill>
                <a:effectLst/>
                <a:uLnTx/>
                <a:uFillTx/>
                <a:latin typeface="Overpass"/>
                <a:ea typeface="Overpass"/>
                <a:cs typeface="Overpass"/>
                <a:sym typeface="Overpass"/>
              </a:rPr>
              <a:t>youtube.com/user/RedHatVideos</a:t>
            </a:r>
            <a:endParaRPr kumimoji="0" sz="1100" b="0" i="0" u="none" strike="noStrike" kern="0" cap="none" spc="0" normalizeH="0" baseline="0" noProof="0">
              <a:ln>
                <a:noFill/>
              </a:ln>
              <a:solidFill>
                <a:srgbClr val="FFFFFF"/>
              </a:solidFill>
              <a:effectLst/>
              <a:uLnTx/>
              <a:uFillTx/>
              <a:latin typeface="Overpass"/>
              <a:ea typeface="Overpass"/>
              <a:cs typeface="Overpass"/>
              <a:sym typeface="Overpass"/>
            </a:endParaRPr>
          </a:p>
        </p:txBody>
      </p:sp>
      <p:sp>
        <p:nvSpPr>
          <p:cNvPr id="67" name="Shape 67"/>
          <p:cNvSpPr txBox="1"/>
          <p:nvPr/>
        </p:nvSpPr>
        <p:spPr>
          <a:xfrm>
            <a:off x="4170350" y="2794273"/>
            <a:ext cx="2378700" cy="3099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100" b="0" i="0" u="none" strike="noStrike" kern="0" cap="none" spc="0" normalizeH="0" baseline="0" noProof="0">
                <a:ln>
                  <a:noFill/>
                </a:ln>
                <a:solidFill>
                  <a:srgbClr val="FFFFFF"/>
                </a:solidFill>
                <a:effectLst/>
                <a:uLnTx/>
                <a:uFillTx/>
                <a:latin typeface="Overpass"/>
                <a:ea typeface="Overpass"/>
                <a:cs typeface="Overpass"/>
                <a:sym typeface="Overpass"/>
              </a:rPr>
              <a:t>facebook.com/redhatinc</a:t>
            </a:r>
            <a:endParaRPr kumimoji="0" sz="1100" b="0" i="0" u="none" strike="noStrike" kern="0" cap="none" spc="0" normalizeH="0" baseline="0" noProof="0">
              <a:ln>
                <a:noFill/>
              </a:ln>
              <a:solidFill>
                <a:srgbClr val="FFFFFF"/>
              </a:solidFill>
              <a:effectLst/>
              <a:uLnTx/>
              <a:uFillTx/>
              <a:latin typeface="Overpass"/>
              <a:ea typeface="Overpass"/>
              <a:cs typeface="Overpass"/>
              <a:sym typeface="Overpass"/>
            </a:endParaRPr>
          </a:p>
        </p:txBody>
      </p:sp>
      <p:sp>
        <p:nvSpPr>
          <p:cNvPr id="68" name="Shape 68"/>
          <p:cNvSpPr txBox="1"/>
          <p:nvPr/>
        </p:nvSpPr>
        <p:spPr>
          <a:xfrm>
            <a:off x="4170350" y="3261888"/>
            <a:ext cx="2378700" cy="3099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100" b="0" i="0" u="none" strike="noStrike" kern="0" cap="none" spc="0" normalizeH="0" baseline="0" noProof="0">
                <a:ln>
                  <a:noFill/>
                </a:ln>
                <a:solidFill>
                  <a:srgbClr val="FFFFFF"/>
                </a:solidFill>
                <a:effectLst/>
                <a:uLnTx/>
                <a:uFillTx/>
                <a:latin typeface="Overpass"/>
                <a:ea typeface="Overpass"/>
                <a:cs typeface="Overpass"/>
                <a:sym typeface="Overpass"/>
              </a:rPr>
              <a:t>twitter.com/RedHat</a:t>
            </a:r>
            <a:endParaRPr kumimoji="0" sz="1100" b="0" i="0" u="none" strike="noStrike" kern="0" cap="none" spc="0" normalizeH="0" baseline="0" noProof="0">
              <a:ln>
                <a:noFill/>
              </a:ln>
              <a:solidFill>
                <a:srgbClr val="FFFFFF"/>
              </a:solidFill>
              <a:effectLst/>
              <a:uLnTx/>
              <a:uFillTx/>
              <a:latin typeface="Overpass"/>
              <a:ea typeface="Overpass"/>
              <a:cs typeface="Overpass"/>
              <a:sym typeface="Overpass"/>
            </a:endParaRPr>
          </a:p>
        </p:txBody>
      </p:sp>
      <p:sp>
        <p:nvSpPr>
          <p:cNvPr id="69" name="Shape 69"/>
          <p:cNvSpPr txBox="1"/>
          <p:nvPr/>
        </p:nvSpPr>
        <p:spPr>
          <a:xfrm>
            <a:off x="1141250" y="1584100"/>
            <a:ext cx="5938800" cy="12147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4000" b="0" i="0" u="none" strike="noStrike" kern="0" cap="none" spc="0" normalizeH="0" baseline="0" noProof="0">
                <a:ln>
                  <a:noFill/>
                </a:ln>
                <a:solidFill>
                  <a:srgbClr val="FFFFFF"/>
                </a:solidFill>
                <a:effectLst/>
                <a:uLnTx/>
                <a:uFillTx/>
                <a:latin typeface="Overpass"/>
                <a:ea typeface="Overpass"/>
                <a:cs typeface="Overpass"/>
                <a:sym typeface="Overpass"/>
              </a:rPr>
              <a:t>THANK YOU</a:t>
            </a:r>
            <a:endParaRPr kumimoji="0" sz="4000" b="0" i="0" u="none" strike="noStrike" kern="0" cap="none" spc="0" normalizeH="0" baseline="0" noProof="0">
              <a:ln>
                <a:noFill/>
              </a:ln>
              <a:solidFill>
                <a:srgbClr val="FFFFFF"/>
              </a:solidFill>
              <a:effectLst/>
              <a:uLnTx/>
              <a:uFillTx/>
              <a:latin typeface="Overpass"/>
              <a:ea typeface="Overpass"/>
              <a:cs typeface="Overpass"/>
              <a:sym typeface="Overpass"/>
            </a:endParaRPr>
          </a:p>
        </p:txBody>
      </p:sp>
    </p:spTree>
    <p:extLst>
      <p:ext uri="{BB962C8B-B14F-4D97-AF65-F5344CB8AC3E}">
        <p14:creationId xmlns:p14="http://schemas.microsoft.com/office/powerpoint/2010/main" val="28893339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Shape 47"/>
          <p:cNvSpPr txBox="1"/>
          <p:nvPr/>
        </p:nvSpPr>
        <p:spPr>
          <a:xfrm>
            <a:off x="605700" y="1353825"/>
            <a:ext cx="7490700" cy="18222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3200" b="0" i="0" u="none" strike="noStrike" kern="0" cap="none" spc="0" normalizeH="0" baseline="0" noProof="0" dirty="0">
                <a:ln>
                  <a:noFill/>
                </a:ln>
                <a:solidFill>
                  <a:srgbClr val="FFFFFF"/>
                </a:solidFill>
                <a:effectLst/>
                <a:uLnTx/>
                <a:uFillTx/>
                <a:latin typeface="Overpass"/>
                <a:ea typeface="Overpass"/>
                <a:cs typeface="Overpass"/>
                <a:sym typeface="Overpass"/>
              </a:rPr>
              <a:t>Appendix</a:t>
            </a:r>
            <a:endParaRPr kumimoji="0" sz="3200" b="0" i="0" u="none" strike="noStrike" kern="0" cap="none" spc="0" normalizeH="0" baseline="0" noProof="0" dirty="0">
              <a:ln>
                <a:noFill/>
              </a:ln>
              <a:solidFill>
                <a:srgbClr val="FFFFFF"/>
              </a:solidFill>
              <a:effectLst/>
              <a:uLnTx/>
              <a:uFillTx/>
              <a:latin typeface="Overpass"/>
              <a:ea typeface="Overpass"/>
              <a:cs typeface="Overpass"/>
              <a:sym typeface="Overpass"/>
            </a:endParaRPr>
          </a:p>
        </p:txBody>
      </p:sp>
    </p:spTree>
    <p:extLst>
      <p:ext uri="{BB962C8B-B14F-4D97-AF65-F5344CB8AC3E}">
        <p14:creationId xmlns:p14="http://schemas.microsoft.com/office/powerpoint/2010/main" val="956808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p:nvPr/>
        </p:nvSpPr>
        <p:spPr>
          <a:xfrm>
            <a:off x="428900" y="0"/>
            <a:ext cx="8715100" cy="1063200"/>
          </a:xfrm>
          <a:prstGeom prst="rect">
            <a:avLst/>
          </a:prstGeom>
          <a:noFill/>
          <a:ln>
            <a:noFill/>
          </a:ln>
        </p:spPr>
        <p:txBody>
          <a:bodyPr lIns="91425" tIns="91425" rIns="91425" bIns="91425" anchor="b" anchorCtr="0">
            <a:noAutofit/>
          </a:bodyPr>
          <a:lstStyle/>
          <a:p>
            <a:pPr>
              <a:defRPr/>
            </a:pPr>
            <a:r>
              <a:rPr lang="en-US" sz="2800" dirty="0">
                <a:latin typeface="Overpass" panose="020B0604020202020204" charset="0"/>
              </a:rPr>
              <a:t>ECS setup</a:t>
            </a:r>
          </a:p>
        </p:txBody>
      </p:sp>
      <p:sp>
        <p:nvSpPr>
          <p:cNvPr id="83" name="Shape 83"/>
          <p:cNvSpPr txBox="1"/>
          <p:nvPr/>
        </p:nvSpPr>
        <p:spPr>
          <a:xfrm>
            <a:off x="428900" y="1225330"/>
            <a:ext cx="7490700" cy="2644800"/>
          </a:xfrm>
          <a:prstGeom prst="rect">
            <a:avLst/>
          </a:prstGeom>
          <a:noFill/>
          <a:ln>
            <a:noFill/>
          </a:ln>
        </p:spPr>
        <p:txBody>
          <a:bodyPr lIns="91425" tIns="91425" rIns="91425" bIns="91425" anchor="t" anchorCtr="0">
            <a:noAutofit/>
          </a:bodyPr>
          <a:lstStyle/>
          <a:p>
            <a:pPr marL="457200" lvl="0" indent="-292100">
              <a:lnSpc>
                <a:spcPct val="115000"/>
              </a:lnSpc>
              <a:spcBef>
                <a:spcPts val="600"/>
              </a:spcBef>
              <a:buClr>
                <a:srgbClr val="000000"/>
              </a:buClr>
              <a:buFont typeface="Overpass"/>
              <a:buChar char="●"/>
            </a:pPr>
            <a:r>
              <a:rPr lang="en-US" dirty="0">
                <a:latin typeface="Overpass" panose="020B0604020202020204" charset="0"/>
              </a:rPr>
              <a:t>Create cluster</a:t>
            </a:r>
          </a:p>
          <a:p>
            <a:pPr marL="457200" lvl="0" indent="-292100">
              <a:lnSpc>
                <a:spcPct val="115000"/>
              </a:lnSpc>
              <a:spcBef>
                <a:spcPts val="600"/>
              </a:spcBef>
              <a:buClr>
                <a:srgbClr val="000000"/>
              </a:buClr>
              <a:buFont typeface="Overpass"/>
              <a:buChar char="●"/>
            </a:pPr>
            <a:r>
              <a:rPr lang="en-US" dirty="0">
                <a:latin typeface="Overpass" panose="020B0604020202020204" charset="0"/>
              </a:rPr>
              <a:t>Create task definitions</a:t>
            </a:r>
          </a:p>
          <a:p>
            <a:pPr marL="457200" lvl="0" indent="-292100">
              <a:lnSpc>
                <a:spcPct val="115000"/>
              </a:lnSpc>
              <a:spcBef>
                <a:spcPts val="600"/>
              </a:spcBef>
              <a:buClr>
                <a:srgbClr val="000000"/>
              </a:buClr>
              <a:buFont typeface="Overpass"/>
              <a:buChar char="●"/>
            </a:pPr>
            <a:r>
              <a:rPr lang="en-US" dirty="0">
                <a:latin typeface="Overpass" panose="020B0604020202020204" charset="0"/>
              </a:rPr>
              <a:t>Create service</a:t>
            </a:r>
            <a:endParaRPr lang="en-US" dirty="0"/>
          </a:p>
          <a:p>
            <a:endParaRPr lang="en-US" dirty="0"/>
          </a:p>
          <a:p>
            <a:endParaRPr lang="en-US" dirty="0"/>
          </a:p>
          <a:p>
            <a:pPr marL="457200" lvl="0" indent="-292100">
              <a:lnSpc>
                <a:spcPct val="115000"/>
              </a:lnSpc>
              <a:spcBef>
                <a:spcPts val="600"/>
              </a:spcBef>
              <a:buClr>
                <a:srgbClr val="000000"/>
              </a:buClr>
              <a:buFont typeface="Overpass"/>
              <a:buChar char="●"/>
            </a:pPr>
            <a:endParaRPr lang="en-US" dirty="0">
              <a:latin typeface="Overpass" panose="020B0604020202020204" charset="0"/>
            </a:endParaRPr>
          </a:p>
          <a:p>
            <a:pPr marL="165100" lvl="1">
              <a:lnSpc>
                <a:spcPct val="115000"/>
              </a:lnSpc>
              <a:spcBef>
                <a:spcPts val="600"/>
              </a:spcBef>
              <a:buClr>
                <a:srgbClr val="000000"/>
              </a:buClr>
            </a:pPr>
            <a:endParaRPr lang="en-US" dirty="0">
              <a:latin typeface="Overpass" panose="020B0604020202020204" charset="0"/>
            </a:endParaRPr>
          </a:p>
          <a:p>
            <a:pPr marL="457200" lvl="0" indent="-292100">
              <a:lnSpc>
                <a:spcPct val="115000"/>
              </a:lnSpc>
              <a:spcBef>
                <a:spcPts val="600"/>
              </a:spcBef>
              <a:buClr>
                <a:srgbClr val="000000"/>
              </a:buClr>
              <a:buFont typeface="Overpass"/>
              <a:buChar char="●"/>
            </a:pPr>
            <a:endParaRPr lang="en-US" dirty="0">
              <a:latin typeface="Overpass" panose="020B0604020202020204" charset="0"/>
            </a:endParaRPr>
          </a:p>
          <a:p>
            <a:pPr marL="457200" lvl="3" indent="-292100">
              <a:lnSpc>
                <a:spcPct val="115000"/>
              </a:lnSpc>
              <a:spcBef>
                <a:spcPts val="600"/>
              </a:spcBef>
              <a:buClr>
                <a:srgbClr val="000000"/>
              </a:buClr>
              <a:buFont typeface="Overpass"/>
              <a:buChar char="●"/>
            </a:pPr>
            <a:endParaRPr lang="en-US" dirty="0">
              <a:latin typeface="Overpass" panose="020B0604020202020204" charset="0"/>
            </a:endParaRPr>
          </a:p>
          <a:p>
            <a:pPr marL="457200" lvl="8" indent="-292100">
              <a:lnSpc>
                <a:spcPct val="115000"/>
              </a:lnSpc>
              <a:spcBef>
                <a:spcPts val="600"/>
              </a:spcBef>
              <a:buClr>
                <a:srgbClr val="000000"/>
              </a:buClr>
              <a:buFont typeface="Overpass"/>
              <a:buChar char="●"/>
            </a:pPr>
            <a:endParaRPr lang="en-US" dirty="0">
              <a:latin typeface="Overpass" panose="020B0604020202020204" charset="0"/>
            </a:endParaRPr>
          </a:p>
          <a:p>
            <a:endParaRPr lang="en-US" dirty="0">
              <a:latin typeface="Overpass" panose="020B0604020202020204" charset="0"/>
            </a:endParaRPr>
          </a:p>
          <a:p>
            <a:endParaRPr lang="en-US" dirty="0">
              <a:latin typeface="Overpass" panose="020B0604020202020204" charset="0"/>
            </a:endParaRPr>
          </a:p>
          <a:p>
            <a:pPr marL="457200" lvl="0" indent="-292100" rtl="0">
              <a:lnSpc>
                <a:spcPct val="115000"/>
              </a:lnSpc>
              <a:spcBef>
                <a:spcPts val="600"/>
              </a:spcBef>
              <a:buClr>
                <a:srgbClr val="000000"/>
              </a:buClr>
              <a:buFont typeface="Overpass"/>
              <a:buChar char="●"/>
            </a:pPr>
            <a:endParaRPr lang="en" dirty="0">
              <a:solidFill>
                <a:srgbClr val="000000"/>
              </a:solidFill>
              <a:latin typeface="Overpass"/>
              <a:ea typeface="Overpass"/>
              <a:cs typeface="Overpass"/>
              <a:sym typeface="Overpass"/>
            </a:endParaRPr>
          </a:p>
        </p:txBody>
      </p:sp>
    </p:spTree>
    <p:extLst>
      <p:ext uri="{BB962C8B-B14F-4D97-AF65-F5344CB8AC3E}">
        <p14:creationId xmlns:p14="http://schemas.microsoft.com/office/powerpoint/2010/main" val="40173027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p:nvPr/>
        </p:nvSpPr>
        <p:spPr>
          <a:xfrm>
            <a:off x="428900" y="0"/>
            <a:ext cx="8715100" cy="1063200"/>
          </a:xfrm>
          <a:prstGeom prst="rect">
            <a:avLst/>
          </a:prstGeom>
          <a:noFill/>
          <a:ln>
            <a:noFill/>
          </a:ln>
        </p:spPr>
        <p:txBody>
          <a:bodyPr lIns="91425" tIns="91425" rIns="91425" bIns="91425" anchor="b" anchorCtr="0">
            <a:noAutofit/>
          </a:bodyPr>
          <a:lstStyle/>
          <a:p>
            <a:pPr>
              <a:defRPr/>
            </a:pPr>
            <a:r>
              <a:rPr lang="en-US" sz="2800" dirty="0">
                <a:latin typeface="Overpass" panose="020B0604020202020204" charset="0"/>
              </a:rPr>
              <a:t>Create Cluster</a:t>
            </a:r>
          </a:p>
        </p:txBody>
      </p:sp>
      <p:sp>
        <p:nvSpPr>
          <p:cNvPr id="83" name="Shape 83"/>
          <p:cNvSpPr txBox="1"/>
          <p:nvPr/>
        </p:nvSpPr>
        <p:spPr>
          <a:xfrm>
            <a:off x="428900" y="1225330"/>
            <a:ext cx="7490700" cy="2644800"/>
          </a:xfrm>
          <a:prstGeom prst="rect">
            <a:avLst/>
          </a:prstGeom>
          <a:noFill/>
          <a:ln>
            <a:noFill/>
          </a:ln>
        </p:spPr>
        <p:txBody>
          <a:bodyPr lIns="91425" tIns="91425" rIns="91425" bIns="91425" anchor="t" anchorCtr="0">
            <a:noAutofit/>
          </a:bodyPr>
          <a:lstStyle/>
          <a:p>
            <a:endParaRPr lang="en-US" dirty="0"/>
          </a:p>
          <a:p>
            <a:endParaRPr lang="en-US" dirty="0"/>
          </a:p>
          <a:p>
            <a:pPr marL="457200" lvl="0" indent="-292100">
              <a:lnSpc>
                <a:spcPct val="115000"/>
              </a:lnSpc>
              <a:spcBef>
                <a:spcPts val="600"/>
              </a:spcBef>
              <a:buClr>
                <a:srgbClr val="000000"/>
              </a:buClr>
              <a:buFont typeface="Overpass"/>
              <a:buChar char="●"/>
            </a:pPr>
            <a:endParaRPr lang="en-US" dirty="0">
              <a:latin typeface="Overpass" panose="020B0604020202020204" charset="0"/>
            </a:endParaRPr>
          </a:p>
          <a:p>
            <a:pPr marL="165100" lvl="1">
              <a:lnSpc>
                <a:spcPct val="115000"/>
              </a:lnSpc>
              <a:spcBef>
                <a:spcPts val="600"/>
              </a:spcBef>
              <a:buClr>
                <a:srgbClr val="000000"/>
              </a:buClr>
            </a:pPr>
            <a:endParaRPr lang="en-US" dirty="0">
              <a:latin typeface="Overpass" panose="020B0604020202020204" charset="0"/>
            </a:endParaRPr>
          </a:p>
          <a:p>
            <a:pPr marL="457200" lvl="0" indent="-292100">
              <a:lnSpc>
                <a:spcPct val="115000"/>
              </a:lnSpc>
              <a:spcBef>
                <a:spcPts val="600"/>
              </a:spcBef>
              <a:buClr>
                <a:srgbClr val="000000"/>
              </a:buClr>
              <a:buFont typeface="Overpass"/>
              <a:buChar char="●"/>
            </a:pPr>
            <a:endParaRPr lang="en-US" dirty="0">
              <a:latin typeface="Overpass" panose="020B0604020202020204" charset="0"/>
            </a:endParaRPr>
          </a:p>
          <a:p>
            <a:pPr marL="457200" lvl="3" indent="-292100">
              <a:lnSpc>
                <a:spcPct val="115000"/>
              </a:lnSpc>
              <a:spcBef>
                <a:spcPts val="600"/>
              </a:spcBef>
              <a:buClr>
                <a:srgbClr val="000000"/>
              </a:buClr>
              <a:buFont typeface="Overpass"/>
              <a:buChar char="●"/>
            </a:pPr>
            <a:endParaRPr lang="en-US" dirty="0">
              <a:latin typeface="Overpass" panose="020B0604020202020204" charset="0"/>
            </a:endParaRPr>
          </a:p>
          <a:p>
            <a:pPr marL="457200" lvl="8" indent="-292100">
              <a:lnSpc>
                <a:spcPct val="115000"/>
              </a:lnSpc>
              <a:spcBef>
                <a:spcPts val="600"/>
              </a:spcBef>
              <a:buClr>
                <a:srgbClr val="000000"/>
              </a:buClr>
              <a:buFont typeface="Overpass"/>
              <a:buChar char="●"/>
            </a:pPr>
            <a:endParaRPr lang="en-US" dirty="0">
              <a:latin typeface="Overpass" panose="020B0604020202020204" charset="0"/>
            </a:endParaRPr>
          </a:p>
          <a:p>
            <a:endParaRPr lang="en-US" dirty="0">
              <a:latin typeface="Overpass" panose="020B0604020202020204" charset="0"/>
            </a:endParaRPr>
          </a:p>
          <a:p>
            <a:endParaRPr lang="en-US" dirty="0">
              <a:latin typeface="Overpass" panose="020B0604020202020204" charset="0"/>
            </a:endParaRPr>
          </a:p>
          <a:p>
            <a:pPr marL="457200" lvl="0" indent="-292100" rtl="0">
              <a:lnSpc>
                <a:spcPct val="115000"/>
              </a:lnSpc>
              <a:spcBef>
                <a:spcPts val="600"/>
              </a:spcBef>
              <a:buClr>
                <a:srgbClr val="000000"/>
              </a:buClr>
              <a:buFont typeface="Overpass"/>
              <a:buChar char="●"/>
            </a:pPr>
            <a:endParaRPr lang="en" dirty="0">
              <a:solidFill>
                <a:srgbClr val="000000"/>
              </a:solidFill>
              <a:latin typeface="Overpass"/>
              <a:ea typeface="Overpass"/>
              <a:cs typeface="Overpass"/>
              <a:sym typeface="Overpass"/>
            </a:endParaRPr>
          </a:p>
        </p:txBody>
      </p:sp>
      <p:pic>
        <p:nvPicPr>
          <p:cNvPr id="2" name="Picture 1"/>
          <p:cNvPicPr>
            <a:picLocks noChangeAspect="1"/>
          </p:cNvPicPr>
          <p:nvPr/>
        </p:nvPicPr>
        <p:blipFill>
          <a:blip r:embed="rId3"/>
          <a:stretch>
            <a:fillRect/>
          </a:stretch>
        </p:blipFill>
        <p:spPr>
          <a:xfrm>
            <a:off x="428900" y="995911"/>
            <a:ext cx="8277726" cy="3599960"/>
          </a:xfrm>
          <a:prstGeom prst="rect">
            <a:avLst/>
          </a:prstGeom>
        </p:spPr>
      </p:pic>
    </p:spTree>
    <p:extLst>
      <p:ext uri="{BB962C8B-B14F-4D97-AF65-F5344CB8AC3E}">
        <p14:creationId xmlns:p14="http://schemas.microsoft.com/office/powerpoint/2010/main" val="37527697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p:nvPr/>
        </p:nvSpPr>
        <p:spPr>
          <a:xfrm>
            <a:off x="428900" y="0"/>
            <a:ext cx="8715100" cy="1063200"/>
          </a:xfrm>
          <a:prstGeom prst="rect">
            <a:avLst/>
          </a:prstGeom>
          <a:noFill/>
          <a:ln>
            <a:noFill/>
          </a:ln>
        </p:spPr>
        <p:txBody>
          <a:bodyPr lIns="91425" tIns="91425" rIns="91425" bIns="91425" anchor="b" anchorCtr="0">
            <a:noAutofit/>
          </a:bodyPr>
          <a:lstStyle/>
          <a:p>
            <a:pPr>
              <a:defRPr/>
            </a:pPr>
            <a:r>
              <a:rPr lang="en-US" sz="2800" dirty="0">
                <a:latin typeface="Overpass" panose="020B0604020202020204" charset="0"/>
              </a:rPr>
              <a:t>Create Task Definitions</a:t>
            </a:r>
          </a:p>
        </p:txBody>
      </p:sp>
      <p:pic>
        <p:nvPicPr>
          <p:cNvPr id="2" name="Picture 1"/>
          <p:cNvPicPr>
            <a:picLocks noChangeAspect="1"/>
          </p:cNvPicPr>
          <p:nvPr/>
        </p:nvPicPr>
        <p:blipFill>
          <a:blip r:embed="rId3"/>
          <a:stretch>
            <a:fillRect/>
          </a:stretch>
        </p:blipFill>
        <p:spPr>
          <a:xfrm>
            <a:off x="914399" y="1004248"/>
            <a:ext cx="7184571" cy="3521997"/>
          </a:xfrm>
          <a:prstGeom prst="rect">
            <a:avLst/>
          </a:prstGeom>
        </p:spPr>
      </p:pic>
    </p:spTree>
    <p:extLst>
      <p:ext uri="{BB962C8B-B14F-4D97-AF65-F5344CB8AC3E}">
        <p14:creationId xmlns:p14="http://schemas.microsoft.com/office/powerpoint/2010/main" val="30555189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p:nvPr/>
        </p:nvSpPr>
        <p:spPr>
          <a:xfrm>
            <a:off x="428900" y="0"/>
            <a:ext cx="8715100" cy="1063200"/>
          </a:xfrm>
          <a:prstGeom prst="rect">
            <a:avLst/>
          </a:prstGeom>
          <a:noFill/>
          <a:ln>
            <a:noFill/>
          </a:ln>
        </p:spPr>
        <p:txBody>
          <a:bodyPr lIns="91425" tIns="91425" rIns="91425" bIns="91425" anchor="b" anchorCtr="0">
            <a:noAutofit/>
          </a:bodyPr>
          <a:lstStyle/>
          <a:p>
            <a:pPr>
              <a:defRPr/>
            </a:pPr>
            <a:r>
              <a:rPr lang="en-US" sz="2800" dirty="0">
                <a:latin typeface="Overpass" panose="020B0604020202020204" charset="0"/>
              </a:rPr>
              <a:t>Create Service</a:t>
            </a:r>
          </a:p>
        </p:txBody>
      </p:sp>
      <p:sp>
        <p:nvSpPr>
          <p:cNvPr id="83" name="Shape 83"/>
          <p:cNvSpPr txBox="1"/>
          <p:nvPr/>
        </p:nvSpPr>
        <p:spPr>
          <a:xfrm>
            <a:off x="428900" y="1225330"/>
            <a:ext cx="7490700" cy="2644800"/>
          </a:xfrm>
          <a:prstGeom prst="rect">
            <a:avLst/>
          </a:prstGeom>
          <a:noFill/>
          <a:ln>
            <a:noFill/>
          </a:ln>
        </p:spPr>
        <p:txBody>
          <a:bodyPr lIns="91425" tIns="91425" rIns="91425" bIns="91425" anchor="t" anchorCtr="0">
            <a:noAutofit/>
          </a:bodyPr>
          <a:lstStyle/>
          <a:p>
            <a:endParaRPr lang="en-US" dirty="0"/>
          </a:p>
          <a:p>
            <a:endParaRPr lang="en-US" dirty="0"/>
          </a:p>
          <a:p>
            <a:pPr marL="457200" lvl="0" indent="-292100">
              <a:lnSpc>
                <a:spcPct val="115000"/>
              </a:lnSpc>
              <a:spcBef>
                <a:spcPts val="600"/>
              </a:spcBef>
              <a:buClr>
                <a:srgbClr val="000000"/>
              </a:buClr>
              <a:buFont typeface="Overpass"/>
              <a:buChar char="●"/>
            </a:pPr>
            <a:endParaRPr lang="en-US" dirty="0">
              <a:latin typeface="Overpass" panose="020B0604020202020204" charset="0"/>
            </a:endParaRPr>
          </a:p>
          <a:p>
            <a:pPr marL="165100" lvl="1">
              <a:lnSpc>
                <a:spcPct val="115000"/>
              </a:lnSpc>
              <a:spcBef>
                <a:spcPts val="600"/>
              </a:spcBef>
              <a:buClr>
                <a:srgbClr val="000000"/>
              </a:buClr>
            </a:pPr>
            <a:endParaRPr lang="en-US" dirty="0">
              <a:latin typeface="Overpass" panose="020B0604020202020204" charset="0"/>
            </a:endParaRPr>
          </a:p>
          <a:p>
            <a:pPr marL="457200" lvl="0" indent="-292100">
              <a:lnSpc>
                <a:spcPct val="115000"/>
              </a:lnSpc>
              <a:spcBef>
                <a:spcPts val="600"/>
              </a:spcBef>
              <a:buClr>
                <a:srgbClr val="000000"/>
              </a:buClr>
              <a:buFont typeface="Overpass"/>
              <a:buChar char="●"/>
            </a:pPr>
            <a:endParaRPr lang="en-US" dirty="0">
              <a:latin typeface="Overpass" panose="020B0604020202020204" charset="0"/>
            </a:endParaRPr>
          </a:p>
          <a:p>
            <a:pPr marL="457200" lvl="3" indent="-292100">
              <a:lnSpc>
                <a:spcPct val="115000"/>
              </a:lnSpc>
              <a:spcBef>
                <a:spcPts val="600"/>
              </a:spcBef>
              <a:buClr>
                <a:srgbClr val="000000"/>
              </a:buClr>
              <a:buFont typeface="Overpass"/>
              <a:buChar char="●"/>
            </a:pPr>
            <a:endParaRPr lang="en-US" dirty="0">
              <a:latin typeface="Overpass" panose="020B0604020202020204" charset="0"/>
            </a:endParaRPr>
          </a:p>
          <a:p>
            <a:pPr marL="457200" lvl="8" indent="-292100">
              <a:lnSpc>
                <a:spcPct val="115000"/>
              </a:lnSpc>
              <a:spcBef>
                <a:spcPts val="600"/>
              </a:spcBef>
              <a:buClr>
                <a:srgbClr val="000000"/>
              </a:buClr>
              <a:buFont typeface="Overpass"/>
              <a:buChar char="●"/>
            </a:pPr>
            <a:endParaRPr lang="en-US" dirty="0">
              <a:latin typeface="Overpass" panose="020B0604020202020204" charset="0"/>
            </a:endParaRPr>
          </a:p>
          <a:p>
            <a:endParaRPr lang="en-US" dirty="0">
              <a:latin typeface="Overpass" panose="020B0604020202020204" charset="0"/>
            </a:endParaRPr>
          </a:p>
          <a:p>
            <a:endParaRPr lang="en-US" dirty="0">
              <a:latin typeface="Overpass" panose="020B0604020202020204" charset="0"/>
            </a:endParaRPr>
          </a:p>
          <a:p>
            <a:pPr marL="457200" lvl="0" indent="-292100" rtl="0">
              <a:lnSpc>
                <a:spcPct val="115000"/>
              </a:lnSpc>
              <a:spcBef>
                <a:spcPts val="600"/>
              </a:spcBef>
              <a:buClr>
                <a:srgbClr val="000000"/>
              </a:buClr>
              <a:buFont typeface="Overpass"/>
              <a:buChar char="●"/>
            </a:pPr>
            <a:endParaRPr lang="en" dirty="0">
              <a:solidFill>
                <a:srgbClr val="000000"/>
              </a:solidFill>
              <a:latin typeface="Overpass"/>
              <a:ea typeface="Overpass"/>
              <a:cs typeface="Overpass"/>
              <a:sym typeface="Overpass"/>
            </a:endParaRPr>
          </a:p>
        </p:txBody>
      </p:sp>
      <p:pic>
        <p:nvPicPr>
          <p:cNvPr id="2" name="Picture 1"/>
          <p:cNvPicPr>
            <a:picLocks noChangeAspect="1"/>
          </p:cNvPicPr>
          <p:nvPr/>
        </p:nvPicPr>
        <p:blipFill>
          <a:blip r:embed="rId3"/>
          <a:stretch>
            <a:fillRect/>
          </a:stretch>
        </p:blipFill>
        <p:spPr>
          <a:xfrm>
            <a:off x="600398" y="1135952"/>
            <a:ext cx="7740989" cy="3134413"/>
          </a:xfrm>
          <a:prstGeom prst="rect">
            <a:avLst/>
          </a:prstGeom>
        </p:spPr>
      </p:pic>
    </p:spTree>
    <p:extLst>
      <p:ext uri="{BB962C8B-B14F-4D97-AF65-F5344CB8AC3E}">
        <p14:creationId xmlns:p14="http://schemas.microsoft.com/office/powerpoint/2010/main" val="2607251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ECS deploys the container to the ECS Cluster</a:t>
            </a:r>
          </a:p>
        </p:txBody>
      </p:sp>
      <p:pic>
        <p:nvPicPr>
          <p:cNvPr id="4" name="Picture 3"/>
          <p:cNvPicPr>
            <a:picLocks noChangeAspect="1"/>
          </p:cNvPicPr>
          <p:nvPr/>
        </p:nvPicPr>
        <p:blipFill>
          <a:blip r:embed="rId2"/>
          <a:stretch>
            <a:fillRect/>
          </a:stretch>
        </p:blipFill>
        <p:spPr>
          <a:xfrm>
            <a:off x="387398" y="1182040"/>
            <a:ext cx="8369203" cy="3293457"/>
          </a:xfrm>
          <a:prstGeom prst="rect">
            <a:avLst/>
          </a:prstGeom>
        </p:spPr>
      </p:pic>
      <p:sp>
        <p:nvSpPr>
          <p:cNvPr id="5" name="Oval 4"/>
          <p:cNvSpPr/>
          <p:nvPr/>
        </p:nvSpPr>
        <p:spPr>
          <a:xfrm>
            <a:off x="1925782" y="2355273"/>
            <a:ext cx="193963" cy="15932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5423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idx="4294967295"/>
          </p:nvPr>
        </p:nvSpPr>
        <p:spPr>
          <a:noFill/>
          <a:ln w="9525">
            <a:noFill/>
            <a:miter lim="800000"/>
            <a:headEnd/>
            <a:tailEnd/>
          </a:ln>
        </p:spPr>
        <p:txBody>
          <a:bodyPr vert="horz" wrap="square" lIns="68580" tIns="34290" rIns="68580" bIns="34290" numCol="1" anchor="t" anchorCtr="0" compatLnSpc="1">
            <a:prstTxWarp prst="textNoShape">
              <a:avLst/>
            </a:prstTxWarp>
          </a:bodyPr>
          <a:lstStyle/>
          <a:p>
            <a:pPr eaLnBrk="1" hangingPunct="1"/>
            <a:r>
              <a:rPr lang="en-US" dirty="0">
                <a:solidFill>
                  <a:srgbClr val="003A6F"/>
                </a:solidFill>
              </a:rPr>
              <a:t>We have transformed the company into a top 10 bank</a:t>
            </a:r>
          </a:p>
        </p:txBody>
      </p:sp>
      <p:sp>
        <p:nvSpPr>
          <p:cNvPr id="2" name="AutoShape 4" descr="https://knowledgelink.kdc.capitalone.com/kl/livelink.exe/1175592474/HDPhoto_120914_09a_FS.jpg?func=doc.Fetch&amp;nodeid=1175592474&amp;viewType=1"/>
          <p:cNvSpPr>
            <a:spLocks noChangeAspect="1" noChangeArrowheads="1"/>
          </p:cNvSpPr>
          <p:nvPr/>
        </p:nvSpPr>
        <p:spPr bwMode="auto">
          <a:xfrm>
            <a:off x="1259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fontAlgn="base">
              <a:spcBef>
                <a:spcPct val="0"/>
              </a:spcBef>
              <a:spcAft>
                <a:spcPct val="0"/>
              </a:spcAft>
            </a:pPr>
            <a:endParaRPr lang="en-US" sz="1050" b="1" kern="1200">
              <a:latin typeface="Arial" charset="0"/>
              <a:ea typeface="+mn-ea"/>
              <a:cs typeface="+mn-cs"/>
            </a:endParaRPr>
          </a:p>
        </p:txBody>
      </p:sp>
      <p:pic>
        <p:nvPicPr>
          <p:cNvPr id="3074" name="Picture 2" descr="C:\Users\jsj117\Desktop\Photos\labs\narrow DC Lab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8130" y="527447"/>
            <a:ext cx="3010970" cy="41028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a:spLocks noChangeArrowheads="1"/>
          </p:cNvSpPr>
          <p:nvPr/>
        </p:nvSpPr>
        <p:spPr bwMode="black">
          <a:xfrm>
            <a:off x="4249657" y="457200"/>
            <a:ext cx="3637043" cy="4514850"/>
          </a:xfrm>
          <a:prstGeom prst="rect">
            <a:avLst/>
          </a:prstGeom>
          <a:noFill/>
          <a:ln w="9525">
            <a:noFill/>
            <a:miter lim="800000"/>
            <a:headEnd/>
            <a:tailEnd/>
          </a:ln>
        </p:spPr>
        <p:txBody>
          <a:bodyPr/>
          <a:lstStyle/>
          <a:p>
            <a:pPr defTabSz="685800" fontAlgn="base">
              <a:spcBef>
                <a:spcPts val="225"/>
              </a:spcBef>
              <a:spcAft>
                <a:spcPts val="225"/>
              </a:spcAft>
              <a:buFontTx/>
              <a:buChar char="•"/>
            </a:pPr>
            <a:r>
              <a:rPr lang="en-US" sz="1013" b="1" kern="1200" dirty="0">
                <a:latin typeface="Arial" charset="0"/>
                <a:ea typeface="+mn-ea"/>
                <a:cs typeface="Arial" charset="0"/>
              </a:rPr>
              <a:t> 2017</a:t>
            </a:r>
            <a:r>
              <a:rPr lang="en-US" sz="1013" kern="1200" dirty="0">
                <a:latin typeface="Arial" charset="0"/>
                <a:ea typeface="+mn-ea"/>
                <a:cs typeface="Arial" charset="0"/>
              </a:rPr>
              <a:t> – Acquires Notch</a:t>
            </a:r>
            <a:endParaRPr lang="en-US" sz="1013" b="1" kern="1200" dirty="0">
              <a:latin typeface="Arial" charset="0"/>
              <a:ea typeface="+mn-ea"/>
              <a:cs typeface="Arial" charset="0"/>
            </a:endParaRPr>
          </a:p>
          <a:p>
            <a:pPr defTabSz="685800" fontAlgn="base">
              <a:spcBef>
                <a:spcPts val="225"/>
              </a:spcBef>
              <a:spcAft>
                <a:spcPts val="225"/>
              </a:spcAft>
              <a:buFontTx/>
              <a:buChar char="•"/>
            </a:pPr>
            <a:r>
              <a:rPr lang="en-US" sz="1013" b="1" kern="1200" dirty="0">
                <a:latin typeface="Arial" charset="0"/>
                <a:ea typeface="+mn-ea"/>
                <a:cs typeface="Arial" charset="0"/>
              </a:rPr>
              <a:t> 2016 </a:t>
            </a:r>
            <a:r>
              <a:rPr lang="en-US" sz="1013" kern="1200" dirty="0">
                <a:latin typeface="Arial" charset="0"/>
                <a:ea typeface="+mn-ea"/>
                <a:cs typeface="Arial" charset="0"/>
              </a:rPr>
              <a:t>– Acquires Critical Stack and Paribus </a:t>
            </a:r>
          </a:p>
          <a:p>
            <a:pPr defTabSz="685800" fontAlgn="base">
              <a:spcBef>
                <a:spcPts val="225"/>
              </a:spcBef>
              <a:spcAft>
                <a:spcPts val="225"/>
              </a:spcAft>
              <a:buFontTx/>
              <a:buChar char="•"/>
            </a:pPr>
            <a:r>
              <a:rPr lang="en-US" sz="1013" b="1" kern="1200" dirty="0">
                <a:latin typeface="Arial" charset="0"/>
                <a:ea typeface="+mn-ea"/>
                <a:cs typeface="Arial" charset="0"/>
              </a:rPr>
              <a:t> 2015 </a:t>
            </a:r>
            <a:r>
              <a:rPr lang="en-US" sz="1013" kern="1200" dirty="0">
                <a:latin typeface="Arial" charset="0"/>
                <a:ea typeface="+mn-ea"/>
                <a:cs typeface="Arial" charset="0"/>
              </a:rPr>
              <a:t>–</a:t>
            </a:r>
            <a:r>
              <a:rPr lang="en-US" sz="1013" b="1" kern="1200" dirty="0">
                <a:latin typeface="Arial" charset="0"/>
                <a:ea typeface="+mn-ea"/>
                <a:cs typeface="Arial" charset="0"/>
              </a:rPr>
              <a:t> </a:t>
            </a:r>
            <a:r>
              <a:rPr lang="en-US" sz="1013" kern="1200" dirty="0">
                <a:latin typeface="Arial" charset="0"/>
                <a:ea typeface="+mn-ea"/>
                <a:cs typeface="Arial" charset="0"/>
              </a:rPr>
              <a:t>Acquires GE Capital’s Healthcare Financial Services and Monsoon</a:t>
            </a:r>
          </a:p>
          <a:p>
            <a:pPr defTabSz="685800" fontAlgn="base">
              <a:spcBef>
                <a:spcPts val="225"/>
              </a:spcBef>
              <a:spcAft>
                <a:spcPts val="225"/>
              </a:spcAft>
              <a:buFont typeface="Arial" panose="020B0604020202020204" pitchFamily="34" charset="0"/>
              <a:buChar char="•"/>
            </a:pPr>
            <a:r>
              <a:rPr lang="en-US" sz="1013" b="1" kern="1200" dirty="0">
                <a:latin typeface="Arial" charset="0"/>
                <a:ea typeface="+mn-ea"/>
                <a:cs typeface="Arial" charset="0"/>
              </a:rPr>
              <a:t> 2014 </a:t>
            </a:r>
            <a:r>
              <a:rPr lang="en-US" sz="1013" kern="1200" dirty="0">
                <a:latin typeface="Arial" charset="0"/>
                <a:ea typeface="+mn-ea"/>
                <a:cs typeface="Arial" charset="0"/>
              </a:rPr>
              <a:t>–</a:t>
            </a:r>
            <a:r>
              <a:rPr lang="en-US" sz="1013" b="1" kern="1200" dirty="0">
                <a:latin typeface="Arial" charset="0"/>
                <a:ea typeface="+mn-ea"/>
                <a:cs typeface="Arial" charset="0"/>
              </a:rPr>
              <a:t> </a:t>
            </a:r>
            <a:r>
              <a:rPr lang="en-US" sz="1013" kern="1200" dirty="0">
                <a:latin typeface="Arial" charset="0"/>
                <a:ea typeface="+mn-ea"/>
                <a:cs typeface="Arial" charset="0"/>
              </a:rPr>
              <a:t>Acquires Adaptive Path, a digital design leader</a:t>
            </a:r>
          </a:p>
          <a:p>
            <a:pPr defTabSz="685800" fontAlgn="base">
              <a:spcBef>
                <a:spcPts val="225"/>
              </a:spcBef>
              <a:spcAft>
                <a:spcPts val="225"/>
              </a:spcAft>
              <a:buFontTx/>
              <a:buChar char="•"/>
            </a:pPr>
            <a:r>
              <a:rPr lang="en-US" sz="1013" b="1" kern="1200" dirty="0">
                <a:latin typeface="Arial" charset="0"/>
                <a:ea typeface="+mn-ea"/>
                <a:cs typeface="Arial" charset="0"/>
              </a:rPr>
              <a:t> 2013 </a:t>
            </a:r>
            <a:r>
              <a:rPr lang="en-US" sz="1013" kern="1200" dirty="0">
                <a:latin typeface="Arial" charset="0"/>
                <a:ea typeface="+mn-ea"/>
                <a:cs typeface="Arial" charset="0"/>
              </a:rPr>
              <a:t>–</a:t>
            </a:r>
            <a:r>
              <a:rPr lang="en-US" sz="1013" b="1" kern="1200" dirty="0">
                <a:latin typeface="Arial" charset="0"/>
                <a:ea typeface="+mn-ea"/>
                <a:cs typeface="Arial" charset="0"/>
              </a:rPr>
              <a:t> </a:t>
            </a:r>
            <a:r>
              <a:rPr lang="en-US" sz="1013" kern="1200" dirty="0">
                <a:latin typeface="Arial" charset="0"/>
                <a:ea typeface="+mn-ea"/>
                <a:cs typeface="Arial" charset="0"/>
              </a:rPr>
              <a:t>Acquires Beech Street Capital, an originator, underwriter and servicer of multifamily commercial real estate loans</a:t>
            </a:r>
          </a:p>
          <a:p>
            <a:pPr defTabSz="685800" fontAlgn="base">
              <a:spcBef>
                <a:spcPts val="225"/>
              </a:spcBef>
              <a:spcAft>
                <a:spcPts val="225"/>
              </a:spcAft>
              <a:buFontTx/>
              <a:buChar char="•"/>
            </a:pPr>
            <a:r>
              <a:rPr lang="en-US" sz="1013" b="1" kern="1200" dirty="0">
                <a:latin typeface="Arial" charset="0"/>
                <a:ea typeface="+mn-ea"/>
                <a:cs typeface="Arial" charset="0"/>
              </a:rPr>
              <a:t> 2012 </a:t>
            </a:r>
            <a:r>
              <a:rPr lang="en-US" sz="1013" kern="1200" dirty="0">
                <a:latin typeface="Arial" charset="0"/>
                <a:ea typeface="+mn-ea"/>
                <a:cs typeface="Arial" charset="0"/>
              </a:rPr>
              <a:t>– Acquires ING DIRECT, HSBC US Card portfolio</a:t>
            </a:r>
          </a:p>
          <a:p>
            <a:pPr defTabSz="685800" fontAlgn="base">
              <a:spcBef>
                <a:spcPts val="225"/>
              </a:spcBef>
              <a:spcAft>
                <a:spcPts val="225"/>
              </a:spcAft>
              <a:buFontTx/>
              <a:buChar char="•"/>
            </a:pPr>
            <a:r>
              <a:rPr lang="en-US" sz="1013" b="1" kern="1200" dirty="0">
                <a:latin typeface="Arial" charset="0"/>
                <a:ea typeface="+mn-ea"/>
                <a:cs typeface="Arial" charset="0"/>
              </a:rPr>
              <a:t> 2010 </a:t>
            </a:r>
            <a:r>
              <a:rPr lang="en-US" sz="1013" kern="1200" dirty="0">
                <a:latin typeface="Arial" charset="0"/>
                <a:ea typeface="+mn-ea"/>
                <a:cs typeface="Arial" charset="0"/>
              </a:rPr>
              <a:t>–</a:t>
            </a:r>
            <a:r>
              <a:rPr lang="en-US" sz="1013" b="1" kern="1200" dirty="0">
                <a:latin typeface="Arial" charset="0"/>
                <a:ea typeface="+mn-ea"/>
                <a:cs typeface="Arial" charset="0"/>
              </a:rPr>
              <a:t> </a:t>
            </a:r>
            <a:r>
              <a:rPr lang="en-US" sz="1013" kern="1200" dirty="0">
                <a:latin typeface="Arial" charset="0"/>
                <a:ea typeface="+mn-ea"/>
                <a:cs typeface="Arial" charset="0"/>
              </a:rPr>
              <a:t>Enters into card partnerships with Kohl's and Sony in the US and Hudson's Bay Company and Delta in Canada </a:t>
            </a:r>
          </a:p>
          <a:p>
            <a:pPr defTabSz="685800" fontAlgn="base">
              <a:spcBef>
                <a:spcPts val="225"/>
              </a:spcBef>
              <a:spcAft>
                <a:spcPts val="225"/>
              </a:spcAft>
              <a:buFontTx/>
              <a:buChar char="•"/>
            </a:pPr>
            <a:r>
              <a:rPr lang="en-US" sz="1013" b="1" kern="1200" dirty="0">
                <a:latin typeface="Arial" charset="0"/>
                <a:ea typeface="+mn-ea"/>
                <a:cs typeface="Arial" charset="0"/>
              </a:rPr>
              <a:t> 2009 </a:t>
            </a:r>
            <a:r>
              <a:rPr lang="en-US" sz="1013" kern="1200" dirty="0">
                <a:latin typeface="Arial" charset="0"/>
                <a:ea typeface="+mn-ea"/>
                <a:cs typeface="Arial" charset="0"/>
              </a:rPr>
              <a:t>–</a:t>
            </a:r>
            <a:r>
              <a:rPr lang="en-US" sz="1013" b="1" kern="1200" dirty="0">
                <a:latin typeface="Arial" charset="0"/>
                <a:ea typeface="+mn-ea"/>
                <a:cs typeface="Arial" charset="0"/>
              </a:rPr>
              <a:t> </a:t>
            </a:r>
            <a:r>
              <a:rPr lang="en-US" sz="1013" kern="1200" dirty="0">
                <a:latin typeface="Arial" charset="0"/>
                <a:ea typeface="+mn-ea"/>
                <a:cs typeface="Arial" charset="0"/>
              </a:rPr>
              <a:t>Acquires Chevy Chase Bank in the Washington, DC area</a:t>
            </a:r>
          </a:p>
          <a:p>
            <a:pPr defTabSz="685800" fontAlgn="base">
              <a:spcBef>
                <a:spcPts val="225"/>
              </a:spcBef>
              <a:spcAft>
                <a:spcPts val="225"/>
              </a:spcAft>
              <a:buFontTx/>
              <a:buChar char="•"/>
            </a:pPr>
            <a:r>
              <a:rPr lang="en-US" sz="1013" b="1" kern="1200" dirty="0">
                <a:latin typeface="Arial" charset="0"/>
                <a:ea typeface="+mn-ea"/>
                <a:cs typeface="Arial" charset="0"/>
              </a:rPr>
              <a:t> 2006 </a:t>
            </a:r>
            <a:r>
              <a:rPr lang="en-US" sz="1013" kern="1200" dirty="0">
                <a:latin typeface="Arial" charset="0"/>
                <a:ea typeface="+mn-ea"/>
                <a:cs typeface="Arial" charset="0"/>
              </a:rPr>
              <a:t>–</a:t>
            </a:r>
            <a:r>
              <a:rPr lang="en-US" sz="1013" b="1" kern="1200" dirty="0">
                <a:latin typeface="Arial" charset="0"/>
                <a:ea typeface="+mn-ea"/>
                <a:cs typeface="Arial" charset="0"/>
              </a:rPr>
              <a:t> </a:t>
            </a:r>
            <a:r>
              <a:rPr lang="en-US" sz="1013" kern="1200" dirty="0">
                <a:latin typeface="Arial" charset="0"/>
                <a:ea typeface="+mn-ea"/>
                <a:cs typeface="Arial" charset="0"/>
              </a:rPr>
              <a:t>Acquires North Fork Bank, one of the largest banks in the New York metro area  </a:t>
            </a:r>
          </a:p>
          <a:p>
            <a:pPr defTabSz="685800" fontAlgn="base">
              <a:spcBef>
                <a:spcPts val="225"/>
              </a:spcBef>
              <a:spcAft>
                <a:spcPts val="225"/>
              </a:spcAft>
              <a:buFontTx/>
              <a:buChar char="•"/>
            </a:pPr>
            <a:r>
              <a:rPr lang="en-US" sz="1013" b="1" kern="1200" dirty="0">
                <a:latin typeface="Arial" charset="0"/>
                <a:ea typeface="+mn-ea"/>
                <a:cs typeface="Arial" charset="0"/>
              </a:rPr>
              <a:t> 2005 </a:t>
            </a:r>
            <a:r>
              <a:rPr lang="en-US" sz="1013" kern="1200" dirty="0">
                <a:latin typeface="Arial" charset="0"/>
                <a:ea typeface="+mn-ea"/>
                <a:cs typeface="Arial" charset="0"/>
              </a:rPr>
              <a:t>–</a:t>
            </a:r>
            <a:r>
              <a:rPr lang="en-US" sz="1013" b="1" kern="1200" dirty="0">
                <a:latin typeface="Arial" charset="0"/>
                <a:ea typeface="+mn-ea"/>
                <a:cs typeface="Arial" charset="0"/>
              </a:rPr>
              <a:t> </a:t>
            </a:r>
            <a:r>
              <a:rPr lang="en-US" sz="1013" kern="1200" dirty="0">
                <a:latin typeface="Arial" charset="0"/>
                <a:ea typeface="+mn-ea"/>
                <a:cs typeface="Arial" charset="0"/>
              </a:rPr>
              <a:t>Acquires Hibernia National Bank, #1 bank in Louisiana  </a:t>
            </a:r>
          </a:p>
          <a:p>
            <a:pPr defTabSz="685800" fontAlgn="base">
              <a:spcBef>
                <a:spcPts val="225"/>
              </a:spcBef>
              <a:spcAft>
                <a:spcPts val="225"/>
              </a:spcAft>
              <a:buFontTx/>
              <a:buChar char="•"/>
            </a:pPr>
            <a:r>
              <a:rPr lang="en-US" sz="1013" b="1" kern="1200" dirty="0">
                <a:latin typeface="Arial" charset="0"/>
                <a:ea typeface="+mn-ea"/>
                <a:cs typeface="Arial" charset="0"/>
              </a:rPr>
              <a:t> 2002 </a:t>
            </a:r>
            <a:r>
              <a:rPr lang="en-US" sz="1013" kern="1200" dirty="0">
                <a:latin typeface="Arial" charset="0"/>
                <a:ea typeface="+mn-ea"/>
                <a:cs typeface="Arial" charset="0"/>
              </a:rPr>
              <a:t>– Launches its Small Business credit card</a:t>
            </a:r>
          </a:p>
          <a:p>
            <a:pPr defTabSz="685800" fontAlgn="base">
              <a:spcBef>
                <a:spcPts val="225"/>
              </a:spcBef>
              <a:spcAft>
                <a:spcPts val="225"/>
              </a:spcAft>
              <a:buFontTx/>
              <a:buChar char="•"/>
            </a:pPr>
            <a:r>
              <a:rPr lang="en-US" sz="1013" b="1" kern="1200" dirty="0">
                <a:latin typeface="Arial" charset="0"/>
                <a:ea typeface="+mn-ea"/>
                <a:cs typeface="Arial" charset="0"/>
              </a:rPr>
              <a:t> 2000 </a:t>
            </a:r>
            <a:r>
              <a:rPr lang="en-US" sz="1013" kern="1200" dirty="0">
                <a:latin typeface="Arial" charset="0"/>
                <a:ea typeface="+mn-ea"/>
                <a:cs typeface="Arial" charset="0"/>
              </a:rPr>
              <a:t>–</a:t>
            </a:r>
            <a:r>
              <a:rPr lang="en-US" sz="1013" b="1" kern="1200" dirty="0">
                <a:latin typeface="Arial" charset="0"/>
                <a:ea typeface="+mn-ea"/>
                <a:cs typeface="Arial" charset="0"/>
              </a:rPr>
              <a:t> </a:t>
            </a:r>
            <a:r>
              <a:rPr lang="en-US" sz="1013" kern="1200" dirty="0">
                <a:latin typeface="Arial" charset="0"/>
                <a:ea typeface="+mn-ea"/>
                <a:cs typeface="Arial" charset="0"/>
              </a:rPr>
              <a:t>Introduces slogan, “What’s in your wallet?”</a:t>
            </a:r>
          </a:p>
          <a:p>
            <a:pPr defTabSz="685800" fontAlgn="base">
              <a:spcBef>
                <a:spcPts val="225"/>
              </a:spcBef>
              <a:spcAft>
                <a:spcPts val="225"/>
              </a:spcAft>
              <a:buFontTx/>
              <a:buChar char="•"/>
            </a:pPr>
            <a:r>
              <a:rPr lang="en-US" sz="1013" b="1" kern="1200" dirty="0">
                <a:latin typeface="Arial" charset="0"/>
                <a:ea typeface="+mn-ea"/>
                <a:cs typeface="Arial" charset="0"/>
              </a:rPr>
              <a:t> 1998 </a:t>
            </a:r>
            <a:r>
              <a:rPr lang="en-US" sz="1013" kern="1200" dirty="0">
                <a:latin typeface="Arial" charset="0"/>
                <a:ea typeface="+mn-ea"/>
                <a:cs typeface="Arial" charset="0"/>
              </a:rPr>
              <a:t>–</a:t>
            </a:r>
            <a:r>
              <a:rPr lang="en-US" sz="1013" b="1" kern="1200" dirty="0">
                <a:latin typeface="Arial" charset="0"/>
                <a:ea typeface="+mn-ea"/>
                <a:cs typeface="Arial" charset="0"/>
              </a:rPr>
              <a:t> </a:t>
            </a:r>
            <a:r>
              <a:rPr lang="en-US" sz="1013" kern="1200" dirty="0">
                <a:latin typeface="Arial" charset="0"/>
                <a:ea typeface="+mn-ea"/>
                <a:cs typeface="Arial" charset="0"/>
              </a:rPr>
              <a:t>Enters Auto Finance Market</a:t>
            </a:r>
          </a:p>
          <a:p>
            <a:pPr defTabSz="685800" fontAlgn="base">
              <a:spcBef>
                <a:spcPts val="225"/>
              </a:spcBef>
              <a:spcAft>
                <a:spcPts val="225"/>
              </a:spcAft>
              <a:buFontTx/>
              <a:buChar char="•"/>
            </a:pPr>
            <a:r>
              <a:rPr lang="en-US" sz="1013" b="1" kern="1200" dirty="0">
                <a:latin typeface="Arial" charset="0"/>
                <a:ea typeface="+mn-ea"/>
                <a:cs typeface="Arial" charset="0"/>
              </a:rPr>
              <a:t> 1996 </a:t>
            </a:r>
            <a:r>
              <a:rPr lang="en-US" sz="1013" kern="1200" dirty="0">
                <a:latin typeface="Arial" charset="0"/>
                <a:ea typeface="+mn-ea"/>
                <a:cs typeface="Arial" charset="0"/>
              </a:rPr>
              <a:t>–</a:t>
            </a:r>
            <a:r>
              <a:rPr lang="en-US" sz="1013" b="1" kern="1200" dirty="0">
                <a:latin typeface="Arial" charset="0"/>
                <a:ea typeface="+mn-ea"/>
                <a:cs typeface="Arial" charset="0"/>
              </a:rPr>
              <a:t> </a:t>
            </a:r>
            <a:r>
              <a:rPr lang="en-US" sz="1013" kern="1200" dirty="0">
                <a:latin typeface="Arial" charset="0"/>
                <a:ea typeface="+mn-ea"/>
                <a:cs typeface="Arial" charset="0"/>
              </a:rPr>
              <a:t>Expands into Canada and the U.K.</a:t>
            </a:r>
          </a:p>
          <a:p>
            <a:pPr defTabSz="685800" fontAlgn="base">
              <a:spcBef>
                <a:spcPts val="225"/>
              </a:spcBef>
              <a:spcAft>
                <a:spcPts val="225"/>
              </a:spcAft>
              <a:buFontTx/>
              <a:buChar char="•"/>
            </a:pPr>
            <a:r>
              <a:rPr lang="en-US" sz="1013" b="1" kern="1200" dirty="0">
                <a:latin typeface="Arial" charset="0"/>
                <a:ea typeface="+mn-ea"/>
                <a:cs typeface="Arial" charset="0"/>
              </a:rPr>
              <a:t> 1994 </a:t>
            </a:r>
            <a:r>
              <a:rPr lang="en-US" sz="1013" kern="1200" dirty="0">
                <a:latin typeface="Arial" charset="0"/>
                <a:ea typeface="+mn-ea"/>
                <a:cs typeface="Arial" charset="0"/>
              </a:rPr>
              <a:t>–</a:t>
            </a:r>
            <a:r>
              <a:rPr lang="en-US" sz="1013" b="1" kern="1200" dirty="0">
                <a:latin typeface="Arial" charset="0"/>
                <a:ea typeface="+mn-ea"/>
                <a:cs typeface="Arial" charset="0"/>
              </a:rPr>
              <a:t> </a:t>
            </a:r>
            <a:r>
              <a:rPr lang="en-US" sz="1013" kern="1200" dirty="0">
                <a:latin typeface="Arial" charset="0"/>
                <a:ea typeface="+mn-ea"/>
                <a:cs typeface="Arial" charset="0"/>
              </a:rPr>
              <a:t>Initial Public Offering (IPO)</a:t>
            </a:r>
          </a:p>
        </p:txBody>
      </p:sp>
    </p:spTree>
    <p:extLst>
      <p:ext uri="{BB962C8B-B14F-4D97-AF65-F5344CB8AC3E}">
        <p14:creationId xmlns:p14="http://schemas.microsoft.com/office/powerpoint/2010/main" val="30118021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p:nvPr/>
        </p:nvSpPr>
        <p:spPr>
          <a:xfrm>
            <a:off x="428900" y="0"/>
            <a:ext cx="8715100" cy="1063200"/>
          </a:xfrm>
          <a:prstGeom prst="rect">
            <a:avLst/>
          </a:prstGeom>
          <a:noFill/>
          <a:ln>
            <a:noFill/>
          </a:ln>
        </p:spPr>
        <p:txBody>
          <a:bodyPr lIns="91425" tIns="91425" rIns="91425" bIns="91425" anchor="b" anchorCtr="0">
            <a:noAutofit/>
          </a:bodyPr>
          <a:lstStyle/>
          <a:p>
            <a:pPr>
              <a:defRPr/>
            </a:pPr>
            <a:r>
              <a:rPr lang="en-US" sz="2800" dirty="0">
                <a:latin typeface="Overpass" panose="020B0604020202020204" charset="0"/>
              </a:rPr>
              <a:t>Task is deployed successfully</a:t>
            </a:r>
          </a:p>
        </p:txBody>
      </p:sp>
      <p:sp>
        <p:nvSpPr>
          <p:cNvPr id="83" name="Shape 83"/>
          <p:cNvSpPr txBox="1"/>
          <p:nvPr/>
        </p:nvSpPr>
        <p:spPr>
          <a:xfrm>
            <a:off x="428900" y="1225330"/>
            <a:ext cx="7490700" cy="2644800"/>
          </a:xfrm>
          <a:prstGeom prst="rect">
            <a:avLst/>
          </a:prstGeom>
          <a:noFill/>
          <a:ln>
            <a:noFill/>
          </a:ln>
        </p:spPr>
        <p:txBody>
          <a:bodyPr lIns="91425" tIns="91425" rIns="91425" bIns="91425" anchor="t" anchorCtr="0">
            <a:noAutofit/>
          </a:bodyPr>
          <a:lstStyle/>
          <a:p>
            <a:endParaRPr lang="en-US" dirty="0"/>
          </a:p>
          <a:p>
            <a:endParaRPr lang="en-US" dirty="0"/>
          </a:p>
          <a:p>
            <a:pPr marL="457200" lvl="0" indent="-292100">
              <a:lnSpc>
                <a:spcPct val="115000"/>
              </a:lnSpc>
              <a:spcBef>
                <a:spcPts val="600"/>
              </a:spcBef>
              <a:buClr>
                <a:srgbClr val="000000"/>
              </a:buClr>
              <a:buFont typeface="Overpass"/>
              <a:buChar char="●"/>
            </a:pPr>
            <a:endParaRPr lang="en-US" dirty="0">
              <a:latin typeface="Overpass" panose="020B0604020202020204" charset="0"/>
            </a:endParaRPr>
          </a:p>
          <a:p>
            <a:pPr marL="165100" lvl="1">
              <a:lnSpc>
                <a:spcPct val="115000"/>
              </a:lnSpc>
              <a:spcBef>
                <a:spcPts val="600"/>
              </a:spcBef>
              <a:buClr>
                <a:srgbClr val="000000"/>
              </a:buClr>
            </a:pPr>
            <a:endParaRPr lang="en-US" dirty="0">
              <a:latin typeface="Overpass" panose="020B0604020202020204" charset="0"/>
            </a:endParaRPr>
          </a:p>
          <a:p>
            <a:pPr marL="457200" lvl="0" indent="-292100">
              <a:lnSpc>
                <a:spcPct val="115000"/>
              </a:lnSpc>
              <a:spcBef>
                <a:spcPts val="600"/>
              </a:spcBef>
              <a:buClr>
                <a:srgbClr val="000000"/>
              </a:buClr>
              <a:buFont typeface="Overpass"/>
              <a:buChar char="●"/>
            </a:pPr>
            <a:endParaRPr lang="en-US" dirty="0">
              <a:latin typeface="Overpass" panose="020B0604020202020204" charset="0"/>
            </a:endParaRPr>
          </a:p>
          <a:p>
            <a:pPr marL="457200" lvl="3" indent="-292100">
              <a:lnSpc>
                <a:spcPct val="115000"/>
              </a:lnSpc>
              <a:spcBef>
                <a:spcPts val="600"/>
              </a:spcBef>
              <a:buClr>
                <a:srgbClr val="000000"/>
              </a:buClr>
              <a:buFont typeface="Overpass"/>
              <a:buChar char="●"/>
            </a:pPr>
            <a:endParaRPr lang="en-US" dirty="0">
              <a:latin typeface="Overpass" panose="020B0604020202020204" charset="0"/>
            </a:endParaRPr>
          </a:p>
          <a:p>
            <a:pPr marL="457200" lvl="8" indent="-292100">
              <a:lnSpc>
                <a:spcPct val="115000"/>
              </a:lnSpc>
              <a:spcBef>
                <a:spcPts val="600"/>
              </a:spcBef>
              <a:buClr>
                <a:srgbClr val="000000"/>
              </a:buClr>
              <a:buFont typeface="Overpass"/>
              <a:buChar char="●"/>
            </a:pPr>
            <a:endParaRPr lang="en-US" dirty="0">
              <a:latin typeface="Overpass" panose="020B0604020202020204" charset="0"/>
            </a:endParaRPr>
          </a:p>
          <a:p>
            <a:endParaRPr lang="en-US" dirty="0">
              <a:latin typeface="Overpass" panose="020B0604020202020204" charset="0"/>
            </a:endParaRPr>
          </a:p>
          <a:p>
            <a:endParaRPr lang="en-US" dirty="0">
              <a:latin typeface="Overpass" panose="020B0604020202020204" charset="0"/>
            </a:endParaRPr>
          </a:p>
          <a:p>
            <a:pPr marL="457200" lvl="0" indent="-292100" rtl="0">
              <a:lnSpc>
                <a:spcPct val="115000"/>
              </a:lnSpc>
              <a:spcBef>
                <a:spcPts val="600"/>
              </a:spcBef>
              <a:buClr>
                <a:srgbClr val="000000"/>
              </a:buClr>
              <a:buFont typeface="Overpass"/>
              <a:buChar char="●"/>
            </a:pPr>
            <a:endParaRPr lang="en" dirty="0">
              <a:solidFill>
                <a:srgbClr val="000000"/>
              </a:solidFill>
              <a:latin typeface="Overpass"/>
              <a:ea typeface="Overpass"/>
              <a:cs typeface="Overpass"/>
              <a:sym typeface="Overpass"/>
            </a:endParaRPr>
          </a:p>
        </p:txBody>
      </p:sp>
      <p:pic>
        <p:nvPicPr>
          <p:cNvPr id="5" name="Picture 4"/>
          <p:cNvPicPr>
            <a:picLocks noChangeAspect="1"/>
          </p:cNvPicPr>
          <p:nvPr/>
        </p:nvPicPr>
        <p:blipFill rotWithShape="1">
          <a:blip r:embed="rId3"/>
          <a:srcRect b="32909"/>
          <a:stretch/>
        </p:blipFill>
        <p:spPr>
          <a:xfrm>
            <a:off x="368161" y="990622"/>
            <a:ext cx="8635220" cy="2563048"/>
          </a:xfrm>
          <a:prstGeom prst="rect">
            <a:avLst/>
          </a:prstGeom>
        </p:spPr>
      </p:pic>
      <p:sp>
        <p:nvSpPr>
          <p:cNvPr id="7" name="Oval 6"/>
          <p:cNvSpPr/>
          <p:nvPr/>
        </p:nvSpPr>
        <p:spPr>
          <a:xfrm>
            <a:off x="2376054" y="2313708"/>
            <a:ext cx="193963" cy="15932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82315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p:nvPr/>
        </p:nvSpPr>
        <p:spPr>
          <a:xfrm>
            <a:off x="428900" y="0"/>
            <a:ext cx="8715100" cy="1063200"/>
          </a:xfrm>
          <a:prstGeom prst="rect">
            <a:avLst/>
          </a:prstGeom>
          <a:noFill/>
          <a:ln>
            <a:noFill/>
          </a:ln>
        </p:spPr>
        <p:txBody>
          <a:bodyPr lIns="91425" tIns="91425" rIns="91425" bIns="91425" anchor="b" anchorCtr="0">
            <a:noAutofit/>
          </a:bodyPr>
          <a:lstStyle/>
          <a:p>
            <a:pPr>
              <a:defRPr/>
            </a:pPr>
            <a:r>
              <a:rPr lang="en-US" sz="2800" dirty="0">
                <a:latin typeface="Overpass" panose="020B0604020202020204" charset="0"/>
              </a:rPr>
              <a:t>Task is deployed successfully</a:t>
            </a:r>
          </a:p>
        </p:txBody>
      </p:sp>
      <p:sp>
        <p:nvSpPr>
          <p:cNvPr id="83" name="Shape 83"/>
          <p:cNvSpPr txBox="1"/>
          <p:nvPr/>
        </p:nvSpPr>
        <p:spPr>
          <a:xfrm>
            <a:off x="428900" y="1225330"/>
            <a:ext cx="7490700" cy="2644800"/>
          </a:xfrm>
          <a:prstGeom prst="rect">
            <a:avLst/>
          </a:prstGeom>
          <a:noFill/>
          <a:ln>
            <a:noFill/>
          </a:ln>
        </p:spPr>
        <p:txBody>
          <a:bodyPr lIns="91425" tIns="91425" rIns="91425" bIns="91425" anchor="t" anchorCtr="0">
            <a:noAutofit/>
          </a:bodyPr>
          <a:lstStyle/>
          <a:p>
            <a:endParaRPr lang="en-US" dirty="0"/>
          </a:p>
          <a:p>
            <a:endParaRPr lang="en-US" dirty="0"/>
          </a:p>
          <a:p>
            <a:pPr marL="457200" lvl="0" indent="-292100">
              <a:lnSpc>
                <a:spcPct val="115000"/>
              </a:lnSpc>
              <a:spcBef>
                <a:spcPts val="600"/>
              </a:spcBef>
              <a:buClr>
                <a:srgbClr val="000000"/>
              </a:buClr>
              <a:buFont typeface="Overpass"/>
              <a:buChar char="●"/>
            </a:pPr>
            <a:endParaRPr lang="en-US" dirty="0">
              <a:latin typeface="Overpass" panose="020B0604020202020204" charset="0"/>
            </a:endParaRPr>
          </a:p>
          <a:p>
            <a:pPr marL="165100" lvl="1">
              <a:lnSpc>
                <a:spcPct val="115000"/>
              </a:lnSpc>
              <a:spcBef>
                <a:spcPts val="600"/>
              </a:spcBef>
              <a:buClr>
                <a:srgbClr val="000000"/>
              </a:buClr>
            </a:pPr>
            <a:endParaRPr lang="en-US" dirty="0">
              <a:latin typeface="Overpass" panose="020B0604020202020204" charset="0"/>
            </a:endParaRPr>
          </a:p>
          <a:p>
            <a:pPr marL="457200" lvl="0" indent="-292100">
              <a:lnSpc>
                <a:spcPct val="115000"/>
              </a:lnSpc>
              <a:spcBef>
                <a:spcPts val="600"/>
              </a:spcBef>
              <a:buClr>
                <a:srgbClr val="000000"/>
              </a:buClr>
              <a:buFont typeface="Overpass"/>
              <a:buChar char="●"/>
            </a:pPr>
            <a:endParaRPr lang="en-US" dirty="0">
              <a:latin typeface="Overpass" panose="020B0604020202020204" charset="0"/>
            </a:endParaRPr>
          </a:p>
          <a:p>
            <a:pPr marL="457200" lvl="3" indent="-292100">
              <a:lnSpc>
                <a:spcPct val="115000"/>
              </a:lnSpc>
              <a:spcBef>
                <a:spcPts val="600"/>
              </a:spcBef>
              <a:buClr>
                <a:srgbClr val="000000"/>
              </a:buClr>
              <a:buFont typeface="Overpass"/>
              <a:buChar char="●"/>
            </a:pPr>
            <a:endParaRPr lang="en-US" dirty="0">
              <a:latin typeface="Overpass" panose="020B0604020202020204" charset="0"/>
            </a:endParaRPr>
          </a:p>
          <a:p>
            <a:pPr marL="457200" lvl="8" indent="-292100">
              <a:lnSpc>
                <a:spcPct val="115000"/>
              </a:lnSpc>
              <a:spcBef>
                <a:spcPts val="600"/>
              </a:spcBef>
              <a:buClr>
                <a:srgbClr val="000000"/>
              </a:buClr>
              <a:buFont typeface="Overpass"/>
              <a:buChar char="●"/>
            </a:pPr>
            <a:endParaRPr lang="en-US" dirty="0">
              <a:latin typeface="Overpass" panose="020B0604020202020204" charset="0"/>
            </a:endParaRPr>
          </a:p>
          <a:p>
            <a:endParaRPr lang="en-US" dirty="0">
              <a:latin typeface="Overpass" panose="020B0604020202020204" charset="0"/>
            </a:endParaRPr>
          </a:p>
          <a:p>
            <a:endParaRPr lang="en-US" dirty="0">
              <a:latin typeface="Overpass" panose="020B0604020202020204" charset="0"/>
            </a:endParaRPr>
          </a:p>
          <a:p>
            <a:pPr marL="457200" lvl="0" indent="-292100" rtl="0">
              <a:lnSpc>
                <a:spcPct val="115000"/>
              </a:lnSpc>
              <a:spcBef>
                <a:spcPts val="600"/>
              </a:spcBef>
              <a:buClr>
                <a:srgbClr val="000000"/>
              </a:buClr>
              <a:buFont typeface="Overpass"/>
              <a:buChar char="●"/>
            </a:pPr>
            <a:endParaRPr lang="en" dirty="0">
              <a:solidFill>
                <a:srgbClr val="000000"/>
              </a:solidFill>
              <a:latin typeface="Overpass"/>
              <a:ea typeface="Overpass"/>
              <a:cs typeface="Overpass"/>
              <a:sym typeface="Overpass"/>
            </a:endParaRPr>
          </a:p>
        </p:txBody>
      </p:sp>
      <p:pic>
        <p:nvPicPr>
          <p:cNvPr id="6" name="Picture 5"/>
          <p:cNvPicPr>
            <a:picLocks noChangeAspect="1"/>
          </p:cNvPicPr>
          <p:nvPr/>
        </p:nvPicPr>
        <p:blipFill rotWithShape="1">
          <a:blip r:embed="rId3"/>
          <a:srcRect t="-2" b="28226"/>
          <a:stretch/>
        </p:blipFill>
        <p:spPr>
          <a:xfrm>
            <a:off x="340452" y="1081765"/>
            <a:ext cx="8614873" cy="2679743"/>
          </a:xfrm>
          <a:prstGeom prst="rect">
            <a:avLst/>
          </a:prstGeom>
        </p:spPr>
      </p:pic>
    </p:spTree>
    <p:extLst>
      <p:ext uri="{BB962C8B-B14F-4D97-AF65-F5344CB8AC3E}">
        <p14:creationId xmlns:p14="http://schemas.microsoft.com/office/powerpoint/2010/main" val="11339513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p:nvPr/>
        </p:nvSpPr>
        <p:spPr>
          <a:xfrm>
            <a:off x="428900" y="0"/>
            <a:ext cx="8715100" cy="1063200"/>
          </a:xfrm>
          <a:prstGeom prst="rect">
            <a:avLst/>
          </a:prstGeom>
          <a:noFill/>
          <a:ln>
            <a:noFill/>
          </a:ln>
        </p:spPr>
        <p:txBody>
          <a:bodyPr lIns="91425" tIns="91425" rIns="91425" bIns="91425" anchor="b" anchorCtr="0">
            <a:noAutofit/>
          </a:bodyPr>
          <a:lstStyle/>
          <a:p>
            <a:pPr>
              <a:defRPr/>
            </a:pPr>
            <a:r>
              <a:rPr lang="en-US" sz="2800" dirty="0"/>
              <a:t>EC2 Container Instance is running</a:t>
            </a:r>
            <a:endParaRPr lang="en-US" sz="2800" dirty="0">
              <a:latin typeface="Overpass" panose="020B0604020202020204" charset="0"/>
            </a:endParaRPr>
          </a:p>
        </p:txBody>
      </p:sp>
      <p:sp>
        <p:nvSpPr>
          <p:cNvPr id="83" name="Shape 83"/>
          <p:cNvSpPr txBox="1"/>
          <p:nvPr/>
        </p:nvSpPr>
        <p:spPr>
          <a:xfrm>
            <a:off x="428900" y="1225330"/>
            <a:ext cx="7490700" cy="2644800"/>
          </a:xfrm>
          <a:prstGeom prst="rect">
            <a:avLst/>
          </a:prstGeom>
          <a:noFill/>
          <a:ln>
            <a:noFill/>
          </a:ln>
        </p:spPr>
        <p:txBody>
          <a:bodyPr lIns="91425" tIns="91425" rIns="91425" bIns="91425" anchor="t" anchorCtr="0">
            <a:noAutofit/>
          </a:bodyPr>
          <a:lstStyle/>
          <a:p>
            <a:endParaRPr lang="en-US" dirty="0"/>
          </a:p>
          <a:p>
            <a:endParaRPr lang="en-US" dirty="0"/>
          </a:p>
          <a:p>
            <a:pPr marL="457200" lvl="0" indent="-292100">
              <a:lnSpc>
                <a:spcPct val="115000"/>
              </a:lnSpc>
              <a:spcBef>
                <a:spcPts val="600"/>
              </a:spcBef>
              <a:buClr>
                <a:srgbClr val="000000"/>
              </a:buClr>
              <a:buFont typeface="Overpass"/>
              <a:buChar char="●"/>
            </a:pPr>
            <a:endParaRPr lang="en-US" dirty="0">
              <a:latin typeface="Overpass" panose="020B0604020202020204" charset="0"/>
            </a:endParaRPr>
          </a:p>
          <a:p>
            <a:pPr marL="165100" lvl="1">
              <a:lnSpc>
                <a:spcPct val="115000"/>
              </a:lnSpc>
              <a:spcBef>
                <a:spcPts val="600"/>
              </a:spcBef>
              <a:buClr>
                <a:srgbClr val="000000"/>
              </a:buClr>
            </a:pPr>
            <a:endParaRPr lang="en-US" dirty="0">
              <a:latin typeface="Overpass" panose="020B0604020202020204" charset="0"/>
            </a:endParaRPr>
          </a:p>
          <a:p>
            <a:pPr marL="457200" lvl="0" indent="-292100">
              <a:lnSpc>
                <a:spcPct val="115000"/>
              </a:lnSpc>
              <a:spcBef>
                <a:spcPts val="600"/>
              </a:spcBef>
              <a:buClr>
                <a:srgbClr val="000000"/>
              </a:buClr>
              <a:buFont typeface="Overpass"/>
              <a:buChar char="●"/>
            </a:pPr>
            <a:endParaRPr lang="en-US" dirty="0">
              <a:latin typeface="Overpass" panose="020B0604020202020204" charset="0"/>
            </a:endParaRPr>
          </a:p>
          <a:p>
            <a:pPr marL="457200" lvl="3" indent="-292100">
              <a:lnSpc>
                <a:spcPct val="115000"/>
              </a:lnSpc>
              <a:spcBef>
                <a:spcPts val="600"/>
              </a:spcBef>
              <a:buClr>
                <a:srgbClr val="000000"/>
              </a:buClr>
              <a:buFont typeface="Overpass"/>
              <a:buChar char="●"/>
            </a:pPr>
            <a:endParaRPr lang="en-US" dirty="0">
              <a:latin typeface="Overpass" panose="020B0604020202020204" charset="0"/>
            </a:endParaRPr>
          </a:p>
          <a:p>
            <a:pPr marL="457200" lvl="8" indent="-292100">
              <a:lnSpc>
                <a:spcPct val="115000"/>
              </a:lnSpc>
              <a:spcBef>
                <a:spcPts val="600"/>
              </a:spcBef>
              <a:buClr>
                <a:srgbClr val="000000"/>
              </a:buClr>
              <a:buFont typeface="Overpass"/>
              <a:buChar char="●"/>
            </a:pPr>
            <a:endParaRPr lang="en-US" dirty="0">
              <a:latin typeface="Overpass" panose="020B0604020202020204" charset="0"/>
            </a:endParaRPr>
          </a:p>
          <a:p>
            <a:endParaRPr lang="en-US" dirty="0">
              <a:latin typeface="Overpass" panose="020B0604020202020204" charset="0"/>
            </a:endParaRPr>
          </a:p>
          <a:p>
            <a:endParaRPr lang="en-US" dirty="0">
              <a:latin typeface="Overpass" panose="020B0604020202020204" charset="0"/>
            </a:endParaRPr>
          </a:p>
          <a:p>
            <a:pPr marL="457200" lvl="0" indent="-292100" rtl="0">
              <a:lnSpc>
                <a:spcPct val="115000"/>
              </a:lnSpc>
              <a:spcBef>
                <a:spcPts val="600"/>
              </a:spcBef>
              <a:buClr>
                <a:srgbClr val="000000"/>
              </a:buClr>
              <a:buFont typeface="Overpass"/>
              <a:buChar char="●"/>
            </a:pPr>
            <a:endParaRPr lang="en" dirty="0">
              <a:solidFill>
                <a:srgbClr val="000000"/>
              </a:solidFill>
              <a:latin typeface="Overpass"/>
              <a:ea typeface="Overpass"/>
              <a:cs typeface="Overpass"/>
              <a:sym typeface="Overpass"/>
            </a:endParaRPr>
          </a:p>
        </p:txBody>
      </p:sp>
      <p:pic>
        <p:nvPicPr>
          <p:cNvPr id="5" name="Picture 4"/>
          <p:cNvPicPr>
            <a:picLocks noChangeAspect="1"/>
          </p:cNvPicPr>
          <p:nvPr/>
        </p:nvPicPr>
        <p:blipFill>
          <a:blip r:embed="rId3"/>
          <a:stretch>
            <a:fillRect/>
          </a:stretch>
        </p:blipFill>
        <p:spPr>
          <a:xfrm>
            <a:off x="367118" y="1082034"/>
            <a:ext cx="8150137" cy="3485565"/>
          </a:xfrm>
          <a:prstGeom prst="rect">
            <a:avLst/>
          </a:prstGeom>
        </p:spPr>
      </p:pic>
    </p:spTree>
    <p:extLst>
      <p:ext uri="{BB962C8B-B14F-4D97-AF65-F5344CB8AC3E}">
        <p14:creationId xmlns:p14="http://schemas.microsoft.com/office/powerpoint/2010/main" val="1967503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
        <p:cNvGrpSpPr/>
        <p:nvPr/>
      </p:nvGrpSpPr>
      <p:grpSpPr>
        <a:xfrm>
          <a:off x="0" y="0"/>
          <a:ext cx="0" cy="0"/>
          <a:chOff x="0" y="0"/>
          <a:chExt cx="0" cy="0"/>
        </a:xfrm>
      </p:grpSpPr>
      <p:sp>
        <p:nvSpPr>
          <p:cNvPr id="81" name="Shape 81"/>
          <p:cNvSpPr txBox="1"/>
          <p:nvPr/>
        </p:nvSpPr>
        <p:spPr>
          <a:xfrm>
            <a:off x="428900" y="0"/>
            <a:ext cx="8715100" cy="1063200"/>
          </a:xfrm>
          <a:prstGeom prst="rect">
            <a:avLst/>
          </a:prstGeom>
          <a:noFill/>
          <a:ln>
            <a:noFill/>
          </a:ln>
        </p:spPr>
        <p:txBody>
          <a:bodyPr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Overpass" panose="020B0604020202020204" charset="0"/>
                <a:cs typeface="Arial"/>
                <a:sym typeface="Arial"/>
              </a:rPr>
              <a:t>Previously,</a:t>
            </a:r>
            <a:r>
              <a:rPr kumimoji="0" lang="en-US" sz="2800" b="0" i="0" u="none" strike="noStrike" kern="0" cap="none" spc="0" normalizeH="0" noProof="0" dirty="0">
                <a:ln>
                  <a:noFill/>
                </a:ln>
                <a:solidFill>
                  <a:srgbClr val="000000"/>
                </a:solidFill>
                <a:effectLst/>
                <a:uLnTx/>
                <a:uFillTx/>
                <a:latin typeface="Overpass" panose="020B0604020202020204" charset="0"/>
                <a:cs typeface="Arial"/>
                <a:sym typeface="Arial"/>
              </a:rPr>
              <a:t> </a:t>
            </a:r>
            <a:r>
              <a:rPr kumimoji="0" lang="en-US" sz="2800" b="0" i="0" u="none" strike="noStrike" kern="0" cap="none" spc="0" normalizeH="0" baseline="0" noProof="0" dirty="0">
                <a:ln>
                  <a:noFill/>
                </a:ln>
                <a:solidFill>
                  <a:srgbClr val="000000"/>
                </a:solidFill>
                <a:effectLst/>
                <a:uLnTx/>
                <a:uFillTx/>
                <a:latin typeface="Overpass" panose="020B0604020202020204" charset="0"/>
                <a:cs typeface="Arial"/>
                <a:sym typeface="Arial"/>
              </a:rPr>
              <a:t>we presented</a:t>
            </a:r>
            <a:r>
              <a:rPr kumimoji="0" lang="en-US" sz="2800" b="0" i="0" u="none" strike="noStrike" kern="0" cap="none" spc="0" normalizeH="0" noProof="0" dirty="0">
                <a:ln>
                  <a:noFill/>
                </a:ln>
                <a:solidFill>
                  <a:srgbClr val="000000"/>
                </a:solidFill>
                <a:effectLst/>
                <a:uLnTx/>
                <a:uFillTx/>
                <a:latin typeface="Overpass" panose="020B0604020202020204" charset="0"/>
                <a:cs typeface="Arial"/>
                <a:sym typeface="Arial"/>
              </a:rPr>
              <a:t> how you can use BPM Suite, Reactive Microservices, Docker, and ECS</a:t>
            </a:r>
            <a:endParaRPr kumimoji="0" lang="en-US" sz="2800" b="0" i="0" u="none" strike="noStrike" kern="0" cap="none" spc="0" normalizeH="0" baseline="0" noProof="0" dirty="0">
              <a:ln>
                <a:noFill/>
              </a:ln>
              <a:solidFill>
                <a:srgbClr val="000000"/>
              </a:solidFill>
              <a:effectLst/>
              <a:uLnTx/>
              <a:uFillTx/>
              <a:latin typeface="Overpass" panose="020B0604020202020204" charset="0"/>
              <a:cs typeface="Arial"/>
              <a:sym typeface="Arial"/>
            </a:endParaRPr>
          </a:p>
        </p:txBody>
      </p:sp>
      <p:sp>
        <p:nvSpPr>
          <p:cNvPr id="83" name="Shape 83"/>
          <p:cNvSpPr txBox="1"/>
          <p:nvPr/>
        </p:nvSpPr>
        <p:spPr>
          <a:xfrm>
            <a:off x="428900" y="1225330"/>
            <a:ext cx="4717635" cy="1689750"/>
          </a:xfrm>
          <a:prstGeom prst="rect">
            <a:avLst/>
          </a:prstGeom>
          <a:noFill/>
          <a:ln>
            <a:noFill/>
          </a:ln>
        </p:spPr>
        <p:txBody>
          <a:bodyPr lIns="91425" tIns="91425" rIns="91425" bIns="91425" anchor="t" anchorCtr="0">
            <a:noAutofit/>
          </a:bodyPr>
          <a:lstStyle/>
          <a:p>
            <a:pPr marL="457200" marR="0" lvl="0" indent="-292100" algn="l" defTabSz="914400" rtl="0" eaLnBrk="1" fontAlgn="auto" latinLnBrk="0" hangingPunct="1">
              <a:lnSpc>
                <a:spcPct val="115000"/>
              </a:lnSpc>
              <a:spcBef>
                <a:spcPts val="600"/>
              </a:spcBef>
              <a:spcAft>
                <a:spcPts val="0"/>
              </a:spcAft>
              <a:buClr>
                <a:srgbClr val="000000"/>
              </a:buClr>
              <a:buSzTx/>
              <a:buFont typeface="Overpass"/>
              <a:buChar char="●"/>
              <a:tabLst/>
              <a:defRPr/>
            </a:pPr>
            <a:r>
              <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rPr>
              <a:t>BPM Suite for coordinating a reactive workflow</a:t>
            </a:r>
          </a:p>
          <a:p>
            <a:pPr marL="457200" marR="0" lvl="0" indent="-292100" algn="l" defTabSz="914400" rtl="0" eaLnBrk="1" fontAlgn="auto" latinLnBrk="0" hangingPunct="1">
              <a:lnSpc>
                <a:spcPct val="115000"/>
              </a:lnSpc>
              <a:spcBef>
                <a:spcPts val="600"/>
              </a:spcBef>
              <a:spcAft>
                <a:spcPts val="0"/>
              </a:spcAft>
              <a:buClr>
                <a:srgbClr val="000000"/>
              </a:buClr>
              <a:buSzTx/>
              <a:buFont typeface="Overpass"/>
              <a:buChar char="●"/>
              <a:tabLst/>
              <a:defRPr/>
            </a:pPr>
            <a:r>
              <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rPr>
              <a:t>Leverage Kafka as the messaging mechanism between the microservices and BPM Suite</a:t>
            </a:r>
          </a:p>
          <a:p>
            <a:pPr marL="457200" marR="0" lvl="0" indent="-292100" algn="l" defTabSz="914400" rtl="0" eaLnBrk="1" fontAlgn="auto" latinLnBrk="0" hangingPunct="1">
              <a:lnSpc>
                <a:spcPct val="115000"/>
              </a:lnSpc>
              <a:spcBef>
                <a:spcPts val="600"/>
              </a:spcBef>
              <a:spcAft>
                <a:spcPts val="0"/>
              </a:spcAft>
              <a:buClr>
                <a:srgbClr val="000000"/>
              </a:buClr>
              <a:buSzTx/>
              <a:buFont typeface="Overpass"/>
              <a:buChar char="●"/>
              <a:tabLst/>
              <a:defRPr/>
            </a:pPr>
            <a:r>
              <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rPr>
              <a:t>Docker for </a:t>
            </a:r>
            <a:r>
              <a:rPr kumimoji="0" lang="en-US" sz="1400" b="0" i="0" u="none" strike="noStrike" kern="0" cap="none" spc="0" normalizeH="0" baseline="0" noProof="0" dirty="0" err="1">
                <a:ln>
                  <a:noFill/>
                </a:ln>
                <a:solidFill>
                  <a:srgbClr val="000000"/>
                </a:solidFill>
                <a:effectLst/>
                <a:uLnTx/>
                <a:uFillTx/>
                <a:latin typeface="Overpass" panose="020B0604020202020204" charset="0"/>
                <a:cs typeface="Arial"/>
                <a:sym typeface="Arial"/>
              </a:rPr>
              <a:t>microservice</a:t>
            </a:r>
            <a:r>
              <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rPr>
              <a:t> deployment</a:t>
            </a:r>
          </a:p>
          <a:p>
            <a:pPr marL="457200" marR="0" lvl="0" indent="-292100" algn="l" defTabSz="914400" rtl="0" eaLnBrk="1" fontAlgn="auto" latinLnBrk="0" hangingPunct="1">
              <a:lnSpc>
                <a:spcPct val="115000"/>
              </a:lnSpc>
              <a:spcBef>
                <a:spcPts val="600"/>
              </a:spcBef>
              <a:spcAft>
                <a:spcPts val="0"/>
              </a:spcAft>
              <a:buClr>
                <a:srgbClr val="000000"/>
              </a:buClr>
              <a:buSzTx/>
              <a:buFont typeface="Overpass"/>
              <a:buChar char="●"/>
              <a:tabLst/>
              <a:defRPr/>
            </a:pPr>
            <a:r>
              <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rPr>
              <a:t>ECS for </a:t>
            </a:r>
            <a:r>
              <a:rPr kumimoji="0" lang="en-US" sz="1400" b="0" i="0" u="none" strike="noStrike" kern="0" cap="none" spc="0" normalizeH="0" baseline="0" noProof="0" dirty="0" err="1">
                <a:ln>
                  <a:noFill/>
                </a:ln>
                <a:solidFill>
                  <a:srgbClr val="000000"/>
                </a:solidFill>
                <a:effectLst/>
                <a:uLnTx/>
                <a:uFillTx/>
                <a:latin typeface="Overpass" panose="020B0604020202020204" charset="0"/>
                <a:cs typeface="Arial"/>
                <a:sym typeface="Arial"/>
              </a:rPr>
              <a:t>docker</a:t>
            </a:r>
            <a:r>
              <a:rPr kumimoji="0" lang="en-US" sz="1400" b="0" i="0" u="none" strike="noStrike" kern="0" cap="none" spc="0" normalizeH="0" baseline="0" noProof="0" dirty="0">
                <a:ln>
                  <a:noFill/>
                </a:ln>
                <a:solidFill>
                  <a:srgbClr val="000000"/>
                </a:solidFill>
                <a:effectLst/>
                <a:uLnTx/>
                <a:uFillTx/>
                <a:latin typeface="Overpass" panose="020B0604020202020204" charset="0"/>
                <a:cs typeface="Arial"/>
                <a:sym typeface="Arial"/>
              </a:rPr>
              <a:t> container management</a:t>
            </a:r>
          </a:p>
        </p:txBody>
      </p:sp>
      <p:sp>
        <p:nvSpPr>
          <p:cNvPr id="2" name="Rectangle 1"/>
          <p:cNvSpPr/>
          <p:nvPr/>
        </p:nvSpPr>
        <p:spPr>
          <a:xfrm>
            <a:off x="1303160" y="3638047"/>
            <a:ext cx="2523194" cy="261258"/>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ea typeface="+mn-ea"/>
                <a:cs typeface="+mn-cs"/>
                <a:sym typeface="Arial"/>
              </a:rPr>
              <a:t>Kafka</a:t>
            </a:r>
          </a:p>
        </p:txBody>
      </p:sp>
      <p:pic>
        <p:nvPicPr>
          <p:cNvPr id="5" name="Picture 2" descr="http://kafka.apache.org/images/logo.png"/>
          <p:cNvPicPr>
            <a:picLocks noChangeAspect="1" noChangeArrowheads="1"/>
          </p:cNvPicPr>
          <p:nvPr/>
        </p:nvPicPr>
        <p:blipFill rotWithShape="1">
          <a:blip r:embed="rId4">
            <a:extLst>
              <a:ext uri="{28A0092B-C50C-407E-A947-70E740481C1C}">
                <a14:useLocalDpi xmlns:a14="http://schemas.microsoft.com/office/drawing/2010/main" val="0"/>
              </a:ext>
            </a:extLst>
          </a:blip>
          <a:srcRect l="-4" r="78342"/>
          <a:stretch/>
        </p:blipFill>
        <p:spPr bwMode="auto">
          <a:xfrm>
            <a:off x="3539000" y="3652040"/>
            <a:ext cx="169303" cy="23327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142507" y="2935660"/>
            <a:ext cx="844501" cy="544015"/>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Arial"/>
                <a:ea typeface="+mn-ea"/>
                <a:cs typeface="+mn-cs"/>
                <a:sym typeface="Arial"/>
              </a:rPr>
              <a:t>BPM Suite</a:t>
            </a:r>
          </a:p>
        </p:txBody>
      </p:sp>
      <p:sp>
        <p:nvSpPr>
          <p:cNvPr id="7" name="Rectangle 6"/>
          <p:cNvSpPr/>
          <p:nvPr/>
        </p:nvSpPr>
        <p:spPr>
          <a:xfrm>
            <a:off x="2237613" y="4222144"/>
            <a:ext cx="911223" cy="39634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err="1">
                <a:ln>
                  <a:noFill/>
                </a:ln>
                <a:solidFill>
                  <a:srgbClr val="FFFFFF"/>
                </a:solidFill>
                <a:effectLst/>
                <a:uLnTx/>
                <a:uFillTx/>
                <a:latin typeface="Arial"/>
                <a:ea typeface="+mn-ea"/>
                <a:cs typeface="+mn-cs"/>
                <a:sym typeface="Arial"/>
              </a:rPr>
              <a:t>RunModelMS</a:t>
            </a:r>
            <a:endParaRPr kumimoji="0" lang="en-US" sz="800" b="0" i="0" u="none" strike="noStrike" kern="0" cap="none" spc="0" normalizeH="0" baseline="0" noProof="0" dirty="0">
              <a:ln>
                <a:noFill/>
              </a:ln>
              <a:solidFill>
                <a:srgbClr val="FFFFFF"/>
              </a:solidFill>
              <a:effectLst/>
              <a:uLnTx/>
              <a:uFillTx/>
              <a:latin typeface="Arial"/>
              <a:ea typeface="+mn-ea"/>
              <a:cs typeface="+mn-cs"/>
              <a:sym typeface="Arial"/>
            </a:endParaRPr>
          </a:p>
        </p:txBody>
      </p:sp>
      <p:pic>
        <p:nvPicPr>
          <p:cNvPr id="8" name="Picture 2" descr="http://3.bp.blogspot.com/-e7bM4FW9i4w/VK5Xz6Ln8WI/AAAAAAAAz2Y/N9GDIJ_Jv1E/s1600/docker-whale-home-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1706" y="4194696"/>
            <a:ext cx="289052" cy="14737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d Ha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7613" y="3000142"/>
            <a:ext cx="443860" cy="141521"/>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p:cNvCxnSpPr>
            <a:stCxn id="6" idx="2"/>
          </p:cNvCxnSpPr>
          <p:nvPr/>
        </p:nvCxnSpPr>
        <p:spPr>
          <a:xfrm flipH="1">
            <a:off x="2564757" y="3479675"/>
            <a:ext cx="1" cy="1723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675907" y="3479675"/>
            <a:ext cx="5566" cy="152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456679" y="3893244"/>
            <a:ext cx="2864" cy="3358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2632936" y="3883125"/>
            <a:ext cx="0" cy="3459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2" descr="http://3.bp.blogspot.com/-e7bM4FW9i4w/VK5Xz6Ln8WI/AAAAAAAAz2Y/N9GDIJ_Jv1E/s1600/docker-whale-home-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7684" y="3303204"/>
            <a:ext cx="289052" cy="147373"/>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4"/>
          <p:cNvSpPr>
            <a:spLocks noChangeArrowheads="1"/>
          </p:cNvSpPr>
          <p:nvPr/>
        </p:nvSpPr>
        <p:spPr bwMode="auto">
          <a:xfrm>
            <a:off x="5445939" y="1347461"/>
            <a:ext cx="2775568" cy="2847235"/>
          </a:xfrm>
          <a:prstGeom prst="rect">
            <a:avLst/>
          </a:prstGeom>
          <a:solidFill>
            <a:srgbClr val="003A6F"/>
          </a:solidFill>
          <a:ln w="9525">
            <a:solidFill>
              <a:schemeClr val="tx1"/>
            </a:solidFill>
            <a:miter lim="800000"/>
            <a:headEnd/>
            <a:tailEnd/>
          </a:ln>
        </p:spPr>
        <p:txBody>
          <a:bodyPr anchor="ctr"/>
          <a:lstStyle>
            <a:lvl1pPr>
              <a:lnSpc>
                <a:spcPct val="120000"/>
              </a:lnSpc>
              <a:spcBef>
                <a:spcPct val="20000"/>
              </a:spcBef>
              <a:buChar char="•"/>
              <a:defRPr b="1">
                <a:solidFill>
                  <a:schemeClr val="tx1"/>
                </a:solidFill>
                <a:latin typeface="Arial" panose="020B0604020202020204" pitchFamily="34" charset="0"/>
                <a:ea typeface="ＭＳ Ｐゴシック" panose="020B0600070205080204" pitchFamily="34" charset="-128"/>
              </a:defRPr>
            </a:lvl1pPr>
            <a:lvl2pPr marL="742950" indent="-285750">
              <a:lnSpc>
                <a:spcPct val="120000"/>
              </a:lnSpc>
              <a:spcBef>
                <a:spcPct val="20000"/>
              </a:spcBef>
              <a:buChar char="–"/>
              <a:defRPr sz="1600">
                <a:solidFill>
                  <a:schemeClr val="tx1"/>
                </a:solidFill>
                <a:latin typeface="Arial" panose="020B0604020202020204" pitchFamily="34" charset="0"/>
                <a:ea typeface="ＭＳ Ｐゴシック" panose="020B0600070205080204" pitchFamily="34" charset="-128"/>
              </a:defRPr>
            </a:lvl2pPr>
            <a:lvl3pPr marL="1143000" indent="-228600">
              <a:lnSpc>
                <a:spcPct val="120000"/>
              </a:lnSpc>
              <a:spcBef>
                <a:spcPct val="20000"/>
              </a:spcBef>
              <a:buChar char="•"/>
              <a:defRPr sz="1400">
                <a:solidFill>
                  <a:schemeClr val="tx1"/>
                </a:solidFill>
                <a:latin typeface="Arial" panose="020B0604020202020204" pitchFamily="34" charset="0"/>
                <a:ea typeface="ＭＳ Ｐゴシック" panose="020B0600070205080204" pitchFamily="34" charset="-128"/>
              </a:defRPr>
            </a:lvl3pPr>
            <a:lvl4pPr marL="1600200" indent="-228600">
              <a:lnSpc>
                <a:spcPct val="120000"/>
              </a:lnSpc>
              <a:spcBef>
                <a:spcPct val="20000"/>
              </a:spcBef>
              <a:buChar char="–"/>
              <a:defRPr sz="1200">
                <a:solidFill>
                  <a:schemeClr val="tx1"/>
                </a:solidFill>
                <a:latin typeface="Arial" panose="020B0604020202020204" pitchFamily="34" charset="0"/>
                <a:ea typeface="ＭＳ Ｐゴシック" panose="020B0600070205080204" pitchFamily="34" charset="-128"/>
              </a:defRPr>
            </a:lvl4pPr>
            <a:lvl5pPr marL="2057400" indent="-228600">
              <a:lnSpc>
                <a:spcPct val="120000"/>
              </a:lnSpc>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lnSpc>
                <a:spcPct val="120000"/>
              </a:lnSpc>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lnSpc>
                <a:spcPct val="120000"/>
              </a:lnSpc>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lnSpc>
                <a:spcPct val="120000"/>
              </a:lnSpc>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lnSpc>
                <a:spcPct val="120000"/>
              </a:lnSpc>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eaLnBrk="1" hangingPunct="1">
              <a:buFontTx/>
              <a:buNone/>
            </a:pPr>
            <a:r>
              <a:rPr lang="en-US" altLang="en-US" dirty="0">
                <a:solidFill>
                  <a:schemeClr val="bg1"/>
                </a:solidFill>
              </a:rPr>
              <a:t>In today’s session, we are going to extend this pattern to show how you can integrate with machine learning</a:t>
            </a:r>
          </a:p>
        </p:txBody>
      </p:sp>
      <p:sp>
        <p:nvSpPr>
          <p:cNvPr id="3" name="TextBox 2"/>
          <p:cNvSpPr txBox="1"/>
          <p:nvPr/>
        </p:nvSpPr>
        <p:spPr>
          <a:xfrm>
            <a:off x="282199" y="1053311"/>
            <a:ext cx="4701473" cy="307777"/>
          </a:xfrm>
          <a:prstGeom prst="rect">
            <a:avLst/>
          </a:prstGeom>
          <a:noFill/>
        </p:spPr>
        <p:txBody>
          <a:bodyPr wrap="square" rtlCol="0">
            <a:spAutoFit/>
          </a:bodyPr>
          <a:lstStyle/>
          <a:p>
            <a:r>
              <a:rPr lang="en-US" dirty="0">
                <a:hlinkClick r:id="rId7"/>
              </a:rPr>
              <a:t>https://github.com/andy9876/ReactiveBPMDemo</a:t>
            </a:r>
            <a:endParaRPr lang="en-US" dirty="0"/>
          </a:p>
        </p:txBody>
      </p:sp>
    </p:spTree>
    <p:extLst>
      <p:ext uri="{BB962C8B-B14F-4D97-AF65-F5344CB8AC3E}">
        <p14:creationId xmlns:p14="http://schemas.microsoft.com/office/powerpoint/2010/main" val="2926854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
        <p:cNvGrpSpPr/>
        <p:nvPr/>
      </p:nvGrpSpPr>
      <p:grpSpPr>
        <a:xfrm>
          <a:off x="0" y="0"/>
          <a:ext cx="0" cy="0"/>
          <a:chOff x="0" y="0"/>
          <a:chExt cx="0" cy="0"/>
        </a:xfrm>
      </p:grpSpPr>
      <p:sp>
        <p:nvSpPr>
          <p:cNvPr id="81" name="Shape 81"/>
          <p:cNvSpPr txBox="1"/>
          <p:nvPr/>
        </p:nvSpPr>
        <p:spPr>
          <a:xfrm>
            <a:off x="228875" y="-19328"/>
            <a:ext cx="8715100" cy="771737"/>
          </a:xfrm>
          <a:prstGeom prst="rect">
            <a:avLst/>
          </a:prstGeom>
          <a:noFill/>
          <a:ln>
            <a:noFill/>
          </a:ln>
        </p:spPr>
        <p:txBody>
          <a:bodyPr lIns="91425" tIns="91425" rIns="91425" bIns="91425" anchor="b" anchorCtr="0">
            <a:noAutofit/>
          </a:bodyPr>
          <a:lstStyle/>
          <a:p>
            <a:pPr lvl="0"/>
            <a:r>
              <a:rPr lang="en-US" sz="2800" dirty="0">
                <a:latin typeface="Overpass" panose="020B0604020202020204" charset="0"/>
              </a:rPr>
              <a:t>A monolithic application can be challenging…</a:t>
            </a:r>
            <a:endParaRPr lang="en" sz="2800" dirty="0">
              <a:latin typeface="Overpass" panose="020B0604020202020204" charset="0"/>
              <a:ea typeface="Overpass"/>
              <a:cs typeface="Overpass"/>
              <a:sym typeface="Overpass"/>
            </a:endParaRPr>
          </a:p>
        </p:txBody>
      </p:sp>
      <p:pic>
        <p:nvPicPr>
          <p:cNvPr id="32" name="Picture 31"/>
          <p:cNvPicPr>
            <a:picLocks noChangeAspect="1"/>
          </p:cNvPicPr>
          <p:nvPr/>
        </p:nvPicPr>
        <p:blipFill rotWithShape="1">
          <a:blip r:embed="rId4" cstate="print">
            <a:extLst>
              <a:ext uri="{28A0092B-C50C-407E-A947-70E740481C1C}">
                <a14:useLocalDpi xmlns:a14="http://schemas.microsoft.com/office/drawing/2010/main" val="0"/>
              </a:ext>
            </a:extLst>
          </a:blip>
          <a:srcRect l="37101" t="1651" r="10298" b="2073"/>
          <a:stretch/>
        </p:blipFill>
        <p:spPr>
          <a:xfrm>
            <a:off x="6341304" y="1027455"/>
            <a:ext cx="2088014" cy="2869870"/>
          </a:xfrm>
          <a:prstGeom prst="rect">
            <a:avLst/>
          </a:prstGeom>
        </p:spPr>
      </p:pic>
      <p:pic>
        <p:nvPicPr>
          <p:cNvPr id="33" name="Picture 32"/>
          <p:cNvPicPr>
            <a:picLocks noChangeAspect="1"/>
          </p:cNvPicPr>
          <p:nvPr/>
        </p:nvPicPr>
        <p:blipFill rotWithShape="1">
          <a:blip r:embed="rId5" cstate="print">
            <a:extLst>
              <a:ext uri="{28A0092B-C50C-407E-A947-70E740481C1C}">
                <a14:useLocalDpi xmlns:a14="http://schemas.microsoft.com/office/drawing/2010/main" val="0"/>
              </a:ext>
            </a:extLst>
          </a:blip>
          <a:srcRect l="41134" t="16450" r="13822" b="861"/>
          <a:stretch/>
        </p:blipFill>
        <p:spPr>
          <a:xfrm>
            <a:off x="4182524" y="1027457"/>
            <a:ext cx="2085016" cy="2869868"/>
          </a:xfrm>
          <a:prstGeom prst="rect">
            <a:avLst/>
          </a:prstGeom>
        </p:spPr>
      </p:pic>
      <p:sp>
        <p:nvSpPr>
          <p:cNvPr id="34" name="Rectangle 33"/>
          <p:cNvSpPr/>
          <p:nvPr/>
        </p:nvSpPr>
        <p:spPr bwMode="auto">
          <a:xfrm>
            <a:off x="6344583" y="3897326"/>
            <a:ext cx="2084734" cy="526270"/>
          </a:xfrm>
          <a:prstGeom prst="rect">
            <a:avLst/>
          </a:prstGeom>
          <a:solidFill>
            <a:srgbClr val="00386F"/>
          </a:solidFill>
          <a:ln w="9525" cap="flat" cmpd="sng" algn="ctr">
            <a:noFill/>
            <a:prstDash val="solid"/>
            <a:round/>
            <a:headEnd type="none" w="med" len="med"/>
            <a:tailEnd type="none" w="med" len="med"/>
          </a:ln>
          <a:effectLst/>
          <a:extLst/>
        </p:spPr>
        <p:txBody>
          <a:bodyPr vert="horz" wrap="square" lIns="68562" tIns="34281" rIns="68562" bIns="68562" numCol="1" rtlCol="0" anchor="ctr" anchorCtr="0" compatLnSpc="1">
            <a:prstTxWarp prst="textNoShape">
              <a:avLst/>
            </a:prstTxWarp>
          </a:bodyPr>
          <a:lstStyle/>
          <a:p>
            <a:pPr algn="ctr" defTabSz="685595" fontAlgn="base">
              <a:spcBef>
                <a:spcPct val="20000"/>
              </a:spcBef>
              <a:spcAft>
                <a:spcPct val="0"/>
              </a:spcAft>
              <a:defRPr/>
            </a:pPr>
            <a:r>
              <a:rPr lang="en-US" sz="1050" b="1" kern="1200" dirty="0">
                <a:solidFill>
                  <a:srgbClr val="FFFFFF"/>
                </a:solidFill>
                <a:latin typeface="Arial" charset="0"/>
                <a:ea typeface="ＭＳ Ｐゴシック" panose="020B0600070205080204" pitchFamily="34" charset="-128"/>
                <a:cs typeface="+mn-cs"/>
              </a:rPr>
              <a:t>Monoliths are also </a:t>
            </a:r>
            <a:br>
              <a:rPr lang="en-US" sz="1050" b="1" kern="1200" dirty="0">
                <a:solidFill>
                  <a:srgbClr val="FFFFFF"/>
                </a:solidFill>
                <a:latin typeface="Arial" charset="0"/>
                <a:ea typeface="ＭＳ Ｐゴシック" panose="020B0600070205080204" pitchFamily="34" charset="-128"/>
                <a:cs typeface="+mn-cs"/>
              </a:rPr>
            </a:br>
            <a:r>
              <a:rPr lang="en-US" sz="1050" b="1" kern="1200" dirty="0">
                <a:solidFill>
                  <a:srgbClr val="FFFFFF"/>
                </a:solidFill>
                <a:latin typeface="Arial" charset="0"/>
                <a:ea typeface="ＭＳ Ｐゴシック" panose="020B0600070205080204" pitchFamily="34" charset="-128"/>
                <a:cs typeface="+mn-cs"/>
              </a:rPr>
              <a:t>hard to change</a:t>
            </a:r>
          </a:p>
        </p:txBody>
      </p:sp>
      <p:sp>
        <p:nvSpPr>
          <p:cNvPr id="35" name="Rectangle 34"/>
          <p:cNvSpPr/>
          <p:nvPr/>
        </p:nvSpPr>
        <p:spPr bwMode="auto">
          <a:xfrm>
            <a:off x="4182806" y="3897326"/>
            <a:ext cx="2084734" cy="526270"/>
          </a:xfrm>
          <a:prstGeom prst="rect">
            <a:avLst/>
          </a:prstGeom>
          <a:solidFill>
            <a:srgbClr val="00386F"/>
          </a:solidFill>
          <a:ln w="9525" cap="flat" cmpd="sng" algn="ctr">
            <a:noFill/>
            <a:prstDash val="solid"/>
            <a:round/>
            <a:headEnd type="none" w="med" len="med"/>
            <a:tailEnd type="none" w="med" len="med"/>
          </a:ln>
          <a:effectLst/>
          <a:extLst/>
        </p:spPr>
        <p:txBody>
          <a:bodyPr vert="horz" wrap="square" lIns="68562" tIns="34281" rIns="68562" bIns="68562" numCol="1" rtlCol="0" anchor="ctr" anchorCtr="0" compatLnSpc="1">
            <a:prstTxWarp prst="textNoShape">
              <a:avLst/>
            </a:prstTxWarp>
          </a:bodyPr>
          <a:lstStyle/>
          <a:p>
            <a:pPr algn="ctr" defTabSz="685595" fontAlgn="base">
              <a:spcBef>
                <a:spcPct val="20000"/>
              </a:spcBef>
              <a:spcAft>
                <a:spcPct val="0"/>
              </a:spcAft>
              <a:defRPr/>
            </a:pPr>
            <a:r>
              <a:rPr lang="en-US" sz="1050" b="1" kern="1200" dirty="0">
                <a:solidFill>
                  <a:srgbClr val="FFFFFF"/>
                </a:solidFill>
                <a:latin typeface="Arial" charset="0"/>
                <a:ea typeface="ＭＳ Ｐゴシック" panose="020B0600070205080204" pitchFamily="34" charset="-128"/>
                <a:cs typeface="+mn-cs"/>
              </a:rPr>
              <a:t>Monoliths can have </a:t>
            </a:r>
            <a:br>
              <a:rPr lang="en-US" sz="1050" b="1" kern="1200" dirty="0">
                <a:solidFill>
                  <a:srgbClr val="FFFFFF"/>
                </a:solidFill>
                <a:latin typeface="Arial" charset="0"/>
                <a:ea typeface="ＭＳ Ｐゴシック" panose="020B0600070205080204" pitchFamily="34" charset="-128"/>
                <a:cs typeface="+mn-cs"/>
              </a:rPr>
            </a:br>
            <a:r>
              <a:rPr lang="en-US" sz="1050" b="1" kern="1200" dirty="0">
                <a:solidFill>
                  <a:srgbClr val="FFFFFF"/>
                </a:solidFill>
                <a:latin typeface="Arial" charset="0"/>
                <a:ea typeface="ＭＳ Ｐゴシック" panose="020B0600070205080204" pitchFamily="34" charset="-128"/>
                <a:cs typeface="+mn-cs"/>
              </a:rPr>
              <a:t>many dependencies </a:t>
            </a:r>
          </a:p>
        </p:txBody>
      </p:sp>
      <p:sp>
        <p:nvSpPr>
          <p:cNvPr id="36" name="Rectangle 35"/>
          <p:cNvSpPr/>
          <p:nvPr/>
        </p:nvSpPr>
        <p:spPr bwMode="auto">
          <a:xfrm>
            <a:off x="528595" y="1029101"/>
            <a:ext cx="3397493" cy="3394495"/>
          </a:xfrm>
          <a:prstGeom prst="rect">
            <a:avLst/>
          </a:prstGeom>
          <a:solidFill>
            <a:srgbClr val="00396F">
              <a:alpha val="17000"/>
            </a:srgbClr>
          </a:solidFill>
          <a:ln w="19050" cap="flat" cmpd="sng" algn="ctr">
            <a:solidFill>
              <a:srgbClr val="00396F"/>
            </a:solidFill>
            <a:prstDash val="solid"/>
            <a:round/>
            <a:headEnd type="none" w="med" len="med"/>
            <a:tailEnd type="none" w="med" len="med"/>
          </a:ln>
          <a:effectLst/>
          <a:extLst/>
        </p:spPr>
        <p:txBody>
          <a:bodyPr vert="horz" wrap="square" lIns="68562" tIns="34281" rIns="68562" bIns="34281" numCol="1" rtlCol="0" anchor="ctr" anchorCtr="0" compatLnSpc="1">
            <a:prstTxWarp prst="textNoShape">
              <a:avLst/>
            </a:prstTxWarp>
          </a:bodyPr>
          <a:lstStyle/>
          <a:p>
            <a:pPr algn="ctr" defTabSz="685595" fontAlgn="base">
              <a:lnSpc>
                <a:spcPct val="120000"/>
              </a:lnSpc>
              <a:spcBef>
                <a:spcPct val="20000"/>
              </a:spcBef>
              <a:spcAft>
                <a:spcPct val="0"/>
              </a:spcAft>
              <a:defRPr/>
            </a:pPr>
            <a:endParaRPr lang="en-US" sz="1050" b="1" kern="1200">
              <a:latin typeface="Arial" charset="0"/>
              <a:ea typeface="ＭＳ Ｐゴシック" panose="020B0600070205080204" pitchFamily="34" charset="-128"/>
              <a:cs typeface="+mn-cs"/>
            </a:endParaRPr>
          </a:p>
        </p:txBody>
      </p:sp>
      <p:sp>
        <p:nvSpPr>
          <p:cNvPr id="37" name="TextBox 36"/>
          <p:cNvSpPr txBox="1"/>
          <p:nvPr/>
        </p:nvSpPr>
        <p:spPr>
          <a:xfrm>
            <a:off x="831237" y="4175968"/>
            <a:ext cx="2740788" cy="184666"/>
          </a:xfrm>
          <a:prstGeom prst="rect">
            <a:avLst/>
          </a:prstGeom>
          <a:noFill/>
        </p:spPr>
        <p:txBody>
          <a:bodyPr wrap="square" rtlCol="0">
            <a:spAutoFit/>
          </a:bodyPr>
          <a:lstStyle/>
          <a:p>
            <a:pPr defTabSz="685595" eaLnBrk="0" fontAlgn="base" hangingPunct="0">
              <a:spcBef>
                <a:spcPct val="0"/>
              </a:spcBef>
              <a:spcAft>
                <a:spcPct val="0"/>
              </a:spcAft>
              <a:defRPr/>
            </a:pPr>
            <a:r>
              <a:rPr lang="en-US" sz="600" kern="1200" dirty="0">
                <a:latin typeface="Arial" charset="0"/>
                <a:ea typeface="ＭＳ Ｐゴシック" panose="020B0600070205080204" pitchFamily="34" charset="-128"/>
                <a:cs typeface="+mn-cs"/>
                <a:hlinkClick r:id="rId6"/>
              </a:rPr>
              <a:t>*This illustration is from http://martinfowler.com/articles/microservices.html</a:t>
            </a:r>
            <a:endParaRPr lang="en-US" sz="600" kern="1200" dirty="0">
              <a:latin typeface="Arial" charset="0"/>
              <a:ea typeface="ＭＳ Ｐゴシック" panose="020B0600070205080204" pitchFamily="34" charset="-128"/>
              <a:cs typeface="+mn-cs"/>
            </a:endParaRPr>
          </a:p>
        </p:txBody>
      </p:sp>
      <p:sp>
        <p:nvSpPr>
          <p:cNvPr id="38" name="Rectangle 37"/>
          <p:cNvSpPr/>
          <p:nvPr/>
        </p:nvSpPr>
        <p:spPr>
          <a:xfrm>
            <a:off x="629677" y="1327024"/>
            <a:ext cx="2540885" cy="494071"/>
          </a:xfrm>
          <a:prstGeom prst="rect">
            <a:avLst/>
          </a:prstGeom>
        </p:spPr>
        <p:txBody>
          <a:bodyPr wrap="square">
            <a:noAutofit/>
          </a:bodyPr>
          <a:lstStyle/>
          <a:p>
            <a:pPr defTabSz="685595" eaLnBrk="0" fontAlgn="base" hangingPunct="0">
              <a:spcBef>
                <a:spcPct val="0"/>
              </a:spcBef>
              <a:spcAft>
                <a:spcPct val="0"/>
              </a:spcAft>
              <a:defRPr/>
            </a:pPr>
            <a:r>
              <a:rPr lang="en-US" sz="1050" b="1" kern="1200" dirty="0">
                <a:latin typeface="Arial" charset="0"/>
                <a:ea typeface="ＭＳ Ｐゴシック" panose="020B0600070205080204" pitchFamily="34" charset="-128"/>
                <a:cs typeface="+mn-cs"/>
              </a:rPr>
              <a:t>A monolithic application puts all its functionality into a single process</a:t>
            </a:r>
            <a:r>
              <a:rPr lang="mr-IN" sz="1050" b="1" kern="1200" dirty="0">
                <a:latin typeface="Arial" charset="0"/>
                <a:ea typeface="ＭＳ Ｐゴシック" panose="020B0600070205080204" pitchFamily="34" charset="-128"/>
                <a:cs typeface="+mn-cs"/>
              </a:rPr>
              <a:t>…</a:t>
            </a:r>
            <a:endParaRPr lang="en-US" sz="1050" b="1" kern="1200" dirty="0">
              <a:latin typeface="Arial" charset="0"/>
              <a:ea typeface="ＭＳ Ｐゴシック" panose="020B0600070205080204" pitchFamily="34" charset="-128"/>
              <a:cs typeface="+mn-cs"/>
            </a:endParaRPr>
          </a:p>
        </p:txBody>
      </p:sp>
      <p:sp>
        <p:nvSpPr>
          <p:cNvPr id="39" name="Rectangle 38"/>
          <p:cNvSpPr/>
          <p:nvPr/>
        </p:nvSpPr>
        <p:spPr>
          <a:xfrm>
            <a:off x="629677" y="2462005"/>
            <a:ext cx="1142702" cy="1073230"/>
          </a:xfrm>
          <a:prstGeom prst="rect">
            <a:avLst/>
          </a:prstGeom>
        </p:spPr>
        <p:txBody>
          <a:bodyPr wrap="square">
            <a:noAutofit/>
          </a:bodyPr>
          <a:lstStyle/>
          <a:p>
            <a:pPr defTabSz="685595" eaLnBrk="0" fontAlgn="base" hangingPunct="0">
              <a:spcBef>
                <a:spcPct val="0"/>
              </a:spcBef>
              <a:spcAft>
                <a:spcPct val="0"/>
              </a:spcAft>
              <a:defRPr/>
            </a:pPr>
            <a:r>
              <a:rPr lang="mr-IN" sz="1050" b="1" kern="1200" dirty="0">
                <a:latin typeface="Arial" charset="0"/>
                <a:ea typeface="ＭＳ Ｐゴシック" panose="020B0600070205080204" pitchFamily="34" charset="-128"/>
                <a:cs typeface="+mn-cs"/>
              </a:rPr>
              <a:t>…</a:t>
            </a:r>
            <a:r>
              <a:rPr lang="en-US" sz="1050" b="1" kern="1200" dirty="0">
                <a:latin typeface="Arial" charset="0"/>
                <a:ea typeface="ＭＳ Ｐゴシック" panose="020B0600070205080204" pitchFamily="34" charset="-128"/>
                <a:cs typeface="+mn-cs"/>
              </a:rPr>
              <a:t> and scales replicating the monolith on multiple servers</a:t>
            </a:r>
          </a:p>
        </p:txBody>
      </p:sp>
      <p:pic>
        <p:nvPicPr>
          <p:cNvPr id="40" name="Picture 39" descr="monolith"/>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3096456" y="1100073"/>
            <a:ext cx="1010386" cy="828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40" descr="monolith"/>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1820042" y="2038135"/>
            <a:ext cx="2054484" cy="1920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6919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
        <p:cNvGrpSpPr/>
        <p:nvPr/>
      </p:nvGrpSpPr>
      <p:grpSpPr>
        <a:xfrm>
          <a:off x="0" y="0"/>
          <a:ext cx="0" cy="0"/>
          <a:chOff x="0" y="0"/>
          <a:chExt cx="0" cy="0"/>
        </a:xfrm>
      </p:grpSpPr>
      <p:sp>
        <p:nvSpPr>
          <p:cNvPr id="81" name="Shape 81"/>
          <p:cNvSpPr txBox="1"/>
          <p:nvPr/>
        </p:nvSpPr>
        <p:spPr>
          <a:xfrm>
            <a:off x="228875" y="-19328"/>
            <a:ext cx="8715100" cy="771737"/>
          </a:xfrm>
          <a:prstGeom prst="rect">
            <a:avLst/>
          </a:prstGeom>
          <a:noFill/>
          <a:ln>
            <a:noFill/>
          </a:ln>
        </p:spPr>
        <p:txBody>
          <a:bodyPr lIns="91425" tIns="91425" rIns="91425" bIns="91425" anchor="b" anchorCtr="0">
            <a:noAutofit/>
          </a:bodyPr>
          <a:lstStyle/>
          <a:p>
            <a:pPr lvl="0"/>
            <a:r>
              <a:rPr lang="en-US" sz="2400" dirty="0">
                <a:latin typeface="Overpass" panose="020B0604020202020204" charset="0"/>
              </a:rPr>
              <a:t>Microservices to the rescue!  But are they the silver bullet?</a:t>
            </a:r>
            <a:endParaRPr lang="en" sz="2400" dirty="0">
              <a:latin typeface="Overpass" panose="020B0604020202020204" charset="0"/>
              <a:ea typeface="Overpass"/>
              <a:cs typeface="Overpass"/>
              <a:sym typeface="Overpass"/>
            </a:endParaRPr>
          </a:p>
        </p:txBody>
      </p:sp>
      <p:sp>
        <p:nvSpPr>
          <p:cNvPr id="6" name="Rectangle 5"/>
          <p:cNvSpPr/>
          <p:nvPr/>
        </p:nvSpPr>
        <p:spPr bwMode="auto">
          <a:xfrm>
            <a:off x="528596" y="1029101"/>
            <a:ext cx="3716129" cy="3394495"/>
          </a:xfrm>
          <a:prstGeom prst="rect">
            <a:avLst/>
          </a:prstGeom>
          <a:solidFill>
            <a:srgbClr val="00396F">
              <a:alpha val="17000"/>
            </a:srgbClr>
          </a:solidFill>
          <a:ln w="19050" cap="flat" cmpd="sng" algn="ctr">
            <a:solidFill>
              <a:srgbClr val="00396F"/>
            </a:solidFill>
            <a:prstDash val="solid"/>
            <a:round/>
            <a:headEnd type="none" w="med" len="med"/>
            <a:tailEnd type="none" w="med" len="med"/>
          </a:ln>
          <a:effectLst/>
          <a:extLst/>
        </p:spPr>
        <p:txBody>
          <a:bodyPr vert="horz" wrap="square" lIns="68562" tIns="34281" rIns="68562" bIns="34281" numCol="1" rtlCol="0" anchor="ctr" anchorCtr="0" compatLnSpc="1">
            <a:prstTxWarp prst="textNoShape">
              <a:avLst/>
            </a:prstTxWarp>
          </a:bodyPr>
          <a:lstStyle/>
          <a:p>
            <a:pPr algn="ctr" defTabSz="685595" fontAlgn="base">
              <a:lnSpc>
                <a:spcPct val="120000"/>
              </a:lnSpc>
              <a:spcBef>
                <a:spcPct val="20000"/>
              </a:spcBef>
              <a:spcAft>
                <a:spcPct val="0"/>
              </a:spcAft>
              <a:defRPr/>
            </a:pPr>
            <a:endParaRPr lang="en-US" sz="1050" b="1" kern="1200">
              <a:latin typeface="Arial" charset="0"/>
              <a:ea typeface="ＭＳ Ｐゴシック" panose="020B0600070205080204" pitchFamily="34" charset="-128"/>
              <a:cs typeface="+mn-cs"/>
            </a:endParaRPr>
          </a:p>
        </p:txBody>
      </p:sp>
      <p:sp>
        <p:nvSpPr>
          <p:cNvPr id="7" name="Rectangle 6"/>
          <p:cNvSpPr/>
          <p:nvPr/>
        </p:nvSpPr>
        <p:spPr>
          <a:xfrm>
            <a:off x="642245" y="1264345"/>
            <a:ext cx="2297322" cy="549649"/>
          </a:xfrm>
          <a:prstGeom prst="rect">
            <a:avLst/>
          </a:prstGeom>
        </p:spPr>
        <p:txBody>
          <a:bodyPr wrap="square">
            <a:noAutofit/>
          </a:bodyPr>
          <a:lstStyle/>
          <a:p>
            <a:pPr defTabSz="685595" eaLnBrk="0" fontAlgn="base" hangingPunct="0">
              <a:spcBef>
                <a:spcPct val="0"/>
              </a:spcBef>
              <a:spcAft>
                <a:spcPct val="0"/>
              </a:spcAft>
              <a:defRPr/>
            </a:pPr>
            <a:r>
              <a:rPr lang="en-US" sz="1050" b="1" kern="1200" dirty="0">
                <a:latin typeface="Arial" charset="0"/>
                <a:ea typeface="ＭＳ Ｐゴシック" panose="020B0600070205080204" pitchFamily="34" charset="-128"/>
                <a:cs typeface="+mn-cs"/>
              </a:rPr>
              <a:t>A </a:t>
            </a:r>
            <a:r>
              <a:rPr lang="en-US" sz="1050" b="1" kern="1200" dirty="0" err="1">
                <a:latin typeface="Arial" charset="0"/>
                <a:ea typeface="ＭＳ Ｐゴシック" panose="020B0600070205080204" pitchFamily="34" charset="-128"/>
                <a:cs typeface="+mn-cs"/>
              </a:rPr>
              <a:t>microservices</a:t>
            </a:r>
            <a:r>
              <a:rPr lang="en-US" sz="1050" b="1" kern="1200" dirty="0">
                <a:latin typeface="Arial" charset="0"/>
                <a:ea typeface="ＭＳ Ｐゴシック" panose="020B0600070205080204" pitchFamily="34" charset="-128"/>
                <a:cs typeface="+mn-cs"/>
              </a:rPr>
              <a:t> architecture puts each element of functionality into a separate service…</a:t>
            </a:r>
          </a:p>
        </p:txBody>
      </p:sp>
      <p:sp>
        <p:nvSpPr>
          <p:cNvPr id="8" name="TextBox 7"/>
          <p:cNvSpPr txBox="1"/>
          <p:nvPr/>
        </p:nvSpPr>
        <p:spPr>
          <a:xfrm>
            <a:off x="528596" y="4208480"/>
            <a:ext cx="3716129" cy="184666"/>
          </a:xfrm>
          <a:prstGeom prst="rect">
            <a:avLst/>
          </a:prstGeom>
          <a:noFill/>
        </p:spPr>
        <p:txBody>
          <a:bodyPr wrap="square" rtlCol="0">
            <a:spAutoFit/>
          </a:bodyPr>
          <a:lstStyle/>
          <a:p>
            <a:pPr algn="ctr" defTabSz="685595" fontAlgn="base">
              <a:spcBef>
                <a:spcPct val="0"/>
              </a:spcBef>
              <a:spcAft>
                <a:spcPct val="0"/>
              </a:spcAft>
            </a:pPr>
            <a:r>
              <a:rPr lang="en-US" sz="600" kern="1200" dirty="0">
                <a:latin typeface="Arial" charset="0"/>
                <a:ea typeface="ＭＳ Ｐゴシック" panose="020B0600070205080204" pitchFamily="34" charset="-128"/>
                <a:cs typeface="+mn-cs"/>
                <a:hlinkClick r:id="rId4"/>
              </a:rPr>
              <a:t>*This illustration is from http://martinfowler.com/articles/microservices.html</a:t>
            </a:r>
            <a:endParaRPr lang="en-US" sz="600" kern="1200" dirty="0">
              <a:latin typeface="Arial" charset="0"/>
              <a:ea typeface="ＭＳ Ｐゴシック" panose="020B0600070205080204" pitchFamily="34" charset="-128"/>
              <a:cs typeface="+mn-cs"/>
            </a:endParaRPr>
          </a:p>
        </p:txBody>
      </p:sp>
      <p:sp>
        <p:nvSpPr>
          <p:cNvPr id="9" name="Rectangle 8"/>
          <p:cNvSpPr/>
          <p:nvPr/>
        </p:nvSpPr>
        <p:spPr>
          <a:xfrm>
            <a:off x="614273" y="2414553"/>
            <a:ext cx="1386026" cy="1469165"/>
          </a:xfrm>
          <a:prstGeom prst="rect">
            <a:avLst/>
          </a:prstGeom>
        </p:spPr>
        <p:txBody>
          <a:bodyPr wrap="square">
            <a:noAutofit/>
          </a:bodyPr>
          <a:lstStyle/>
          <a:p>
            <a:pPr defTabSz="685595" eaLnBrk="0" fontAlgn="base" hangingPunct="0">
              <a:spcBef>
                <a:spcPct val="0"/>
              </a:spcBef>
              <a:spcAft>
                <a:spcPct val="0"/>
              </a:spcAft>
              <a:defRPr/>
            </a:pPr>
            <a:r>
              <a:rPr lang="en-US" sz="1050" b="1" kern="1200" dirty="0">
                <a:latin typeface="Arial" charset="0"/>
                <a:ea typeface="ＭＳ Ｐゴシック" panose="020B0600070205080204" pitchFamily="34" charset="-128"/>
                <a:cs typeface="+mn-cs"/>
              </a:rPr>
              <a:t>… and scales by distributing these services across servers, replicating as needed.</a:t>
            </a:r>
          </a:p>
        </p:txBody>
      </p:sp>
      <p:pic>
        <p:nvPicPr>
          <p:cNvPr id="12" name="Picture 5" descr="monolith"/>
          <p:cNvPicPr>
            <a:picLocks noChangeAspect="1" noChangeArrowheads="1"/>
          </p:cNvPicPr>
          <p:nvPr/>
        </p:nvPicPr>
        <p:blipFill rotWithShape="1">
          <a:blip r:embed="rId5">
            <a:extLst>
              <a:ext uri="{28A0092B-C50C-407E-A947-70E740481C1C}">
                <a14:useLocalDpi xmlns:a14="http://schemas.microsoft.com/office/drawing/2010/main" val="0"/>
              </a:ext>
            </a:extLst>
          </a:blip>
          <a:srcRect l="82805" t="-183" r="-1050" b="73885"/>
          <a:stretch/>
        </p:blipFill>
        <p:spPr bwMode="auto">
          <a:xfrm>
            <a:off x="3004865" y="1075218"/>
            <a:ext cx="1128970" cy="991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5" descr="monolith"/>
          <p:cNvPicPr>
            <a:picLocks noChangeAspect="1" noChangeArrowheads="1"/>
          </p:cNvPicPr>
          <p:nvPr/>
        </p:nvPicPr>
        <p:blipFill rotWithShape="1">
          <a:blip r:embed="rId5">
            <a:extLst>
              <a:ext uri="{28A0092B-C50C-407E-A947-70E740481C1C}">
                <a14:useLocalDpi xmlns:a14="http://schemas.microsoft.com/office/drawing/2010/main" val="0"/>
              </a:ext>
            </a:extLst>
          </a:blip>
          <a:srcRect l="57203" t="37224" r="2406" b="-183"/>
          <a:stretch/>
        </p:blipFill>
        <p:spPr bwMode="auto">
          <a:xfrm>
            <a:off x="2158726" y="2155520"/>
            <a:ext cx="2086000" cy="19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6270" y="1016784"/>
            <a:ext cx="3731925" cy="3406813"/>
          </a:xfrm>
          <a:prstGeom prst="rect">
            <a:avLst/>
          </a:prstGeom>
        </p:spPr>
      </p:pic>
    </p:spTree>
    <p:extLst>
      <p:ext uri="{BB962C8B-B14F-4D97-AF65-F5344CB8AC3E}">
        <p14:creationId xmlns:p14="http://schemas.microsoft.com/office/powerpoint/2010/main" val="2378233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
        <p:cNvGrpSpPr/>
        <p:nvPr/>
      </p:nvGrpSpPr>
      <p:grpSpPr>
        <a:xfrm>
          <a:off x="0" y="0"/>
          <a:ext cx="0" cy="0"/>
          <a:chOff x="0" y="0"/>
          <a:chExt cx="0" cy="0"/>
        </a:xfrm>
      </p:grpSpPr>
      <p:sp>
        <p:nvSpPr>
          <p:cNvPr id="81" name="Shape 81"/>
          <p:cNvSpPr txBox="1"/>
          <p:nvPr/>
        </p:nvSpPr>
        <p:spPr>
          <a:xfrm>
            <a:off x="200300" y="161647"/>
            <a:ext cx="8753200" cy="771737"/>
          </a:xfrm>
          <a:prstGeom prst="rect">
            <a:avLst/>
          </a:prstGeom>
          <a:noFill/>
          <a:ln>
            <a:noFill/>
          </a:ln>
        </p:spPr>
        <p:txBody>
          <a:bodyPr lIns="91425" tIns="91425" rIns="91425" bIns="91425" anchor="b" anchorCtr="0">
            <a:noAutofit/>
          </a:bodyPr>
          <a:lstStyle/>
          <a:p>
            <a:pPr lvl="0"/>
            <a:r>
              <a:rPr lang="en-US" sz="2800" dirty="0">
                <a:latin typeface="Overpass" panose="020B0604020202020204" charset="0"/>
              </a:rPr>
              <a:t>A reactive architecture leverages asynchronous messaging between </a:t>
            </a:r>
            <a:r>
              <a:rPr lang="en-US" sz="2800" dirty="0" err="1">
                <a:latin typeface="Overpass" panose="020B0604020202020204" charset="0"/>
              </a:rPr>
              <a:t>microservices</a:t>
            </a:r>
            <a:endParaRPr lang="en" sz="2800" dirty="0">
              <a:latin typeface="Overpass" panose="020B0604020202020204" charset="0"/>
              <a:ea typeface="Overpass"/>
              <a:cs typeface="Overpass"/>
              <a:sym typeface="Overpass"/>
            </a:endParaRPr>
          </a:p>
        </p:txBody>
      </p:sp>
      <p:grpSp>
        <p:nvGrpSpPr>
          <p:cNvPr id="9" name="Group 8"/>
          <p:cNvGrpSpPr/>
          <p:nvPr/>
        </p:nvGrpSpPr>
        <p:grpSpPr>
          <a:xfrm>
            <a:off x="742951" y="1746723"/>
            <a:ext cx="3248225" cy="2284145"/>
            <a:chOff x="1295317" y="2192802"/>
            <a:chExt cx="3810167" cy="2683933"/>
          </a:xfrm>
        </p:grpSpPr>
        <p:cxnSp>
          <p:nvCxnSpPr>
            <p:cNvPr id="10" name="Straight Arrow Connector 9"/>
            <p:cNvCxnSpPr/>
            <p:nvPr/>
          </p:nvCxnSpPr>
          <p:spPr bwMode="auto">
            <a:xfrm flipV="1">
              <a:off x="2705101" y="2645980"/>
              <a:ext cx="1177477" cy="639152"/>
            </a:xfrm>
            <a:prstGeom prst="straightConnector1">
              <a:avLst/>
            </a:prstGeom>
            <a:noFill/>
            <a:ln w="12700" cap="flat" cmpd="sng" algn="ctr">
              <a:solidFill>
                <a:schemeClr val="tx1"/>
              </a:solidFill>
              <a:prstDash val="solid"/>
              <a:round/>
              <a:headEnd type="triangle" w="med" len="med"/>
              <a:tailEnd type="triangle"/>
            </a:ln>
            <a:effectLst/>
          </p:spPr>
        </p:cxnSp>
        <p:grpSp>
          <p:nvGrpSpPr>
            <p:cNvPr id="11" name="Group 10"/>
            <p:cNvGrpSpPr/>
            <p:nvPr/>
          </p:nvGrpSpPr>
          <p:grpSpPr>
            <a:xfrm>
              <a:off x="3882578" y="2192802"/>
              <a:ext cx="1222906" cy="702733"/>
              <a:chOff x="3882578" y="2192867"/>
              <a:chExt cx="1222906" cy="702733"/>
            </a:xfrm>
          </p:grpSpPr>
          <p:sp>
            <p:nvSpPr>
              <p:cNvPr id="30" name="Oval 29"/>
              <p:cNvSpPr/>
              <p:nvPr/>
            </p:nvSpPr>
            <p:spPr bwMode="auto">
              <a:xfrm>
                <a:off x="3882578" y="2192867"/>
                <a:ext cx="1222906" cy="702733"/>
              </a:xfrm>
              <a:prstGeom prst="ellipse">
                <a:avLst/>
              </a:prstGeom>
              <a:solidFill>
                <a:srgbClr val="00396F"/>
              </a:solidFill>
              <a:ln w="9525" cap="flat" cmpd="sng" algn="ctr">
                <a:noFill/>
                <a:prstDash val="solid"/>
                <a:round/>
                <a:headEnd type="none" w="med" len="med"/>
                <a:tailEnd type="none" w="med" len="med"/>
              </a:ln>
              <a:effectLst/>
              <a:extLst/>
            </p:spPr>
            <p:txBody>
              <a:bodyPr vert="horz" wrap="square" lIns="68562" tIns="34281" rIns="68562" bIns="34281" numCol="1" rtlCol="0" anchor="ctr" anchorCtr="0" compatLnSpc="1">
                <a:prstTxWarp prst="textNoShape">
                  <a:avLst/>
                </a:prstTxWarp>
              </a:bodyPr>
              <a:lstStyle/>
              <a:p>
                <a:pPr algn="ctr" defTabSz="685595" fontAlgn="base">
                  <a:lnSpc>
                    <a:spcPct val="120000"/>
                  </a:lnSpc>
                  <a:spcBef>
                    <a:spcPct val="20000"/>
                  </a:spcBef>
                  <a:spcAft>
                    <a:spcPct val="0"/>
                  </a:spcAft>
                  <a:defRPr/>
                </a:pPr>
                <a:endParaRPr lang="en-US" sz="1050" b="1" kern="1200">
                  <a:latin typeface="Arial" charset="0"/>
                  <a:ea typeface="ＭＳ Ｐゴシック" panose="020B0600070205080204" pitchFamily="34" charset="-128"/>
                  <a:cs typeface="+mn-cs"/>
                </a:endParaRPr>
              </a:p>
            </p:txBody>
          </p:sp>
          <p:sp>
            <p:nvSpPr>
              <p:cNvPr id="31" name="TextBox 30"/>
              <p:cNvSpPr txBox="1"/>
              <p:nvPr/>
            </p:nvSpPr>
            <p:spPr>
              <a:xfrm>
                <a:off x="3882662" y="2408620"/>
                <a:ext cx="1222738" cy="237360"/>
              </a:xfrm>
              <a:prstGeom prst="rect">
                <a:avLst/>
              </a:prstGeom>
              <a:noFill/>
            </p:spPr>
            <p:txBody>
              <a:bodyPr wrap="square" lIns="0" tIns="0" rIns="0" bIns="0" rtlCol="0" anchor="ctr">
                <a:noAutofit/>
              </a:bodyPr>
              <a:lstStyle/>
              <a:p>
                <a:pPr algn="ctr" defTabSz="685595" eaLnBrk="0" fontAlgn="base" hangingPunct="0">
                  <a:spcBef>
                    <a:spcPct val="0"/>
                  </a:spcBef>
                  <a:spcAft>
                    <a:spcPct val="0"/>
                  </a:spcAft>
                  <a:defRPr/>
                </a:pPr>
                <a:r>
                  <a:rPr lang="en-US" sz="1050" kern="1200" dirty="0">
                    <a:solidFill>
                      <a:srgbClr val="FFFFFF"/>
                    </a:solidFill>
                    <a:latin typeface="Arial" charset="0"/>
                    <a:ea typeface="ＭＳ Ｐゴシック" panose="020B0600070205080204" pitchFamily="34" charset="-128"/>
                    <a:cs typeface="+mn-cs"/>
                  </a:rPr>
                  <a:t>Service A</a:t>
                </a:r>
              </a:p>
            </p:txBody>
          </p:sp>
        </p:grpSp>
        <p:grpSp>
          <p:nvGrpSpPr>
            <p:cNvPr id="16" name="Group 15"/>
            <p:cNvGrpSpPr/>
            <p:nvPr/>
          </p:nvGrpSpPr>
          <p:grpSpPr>
            <a:xfrm>
              <a:off x="3882578" y="3183402"/>
              <a:ext cx="1222906" cy="702733"/>
              <a:chOff x="3882578" y="3170388"/>
              <a:chExt cx="1222906" cy="702733"/>
            </a:xfrm>
          </p:grpSpPr>
          <p:sp>
            <p:nvSpPr>
              <p:cNvPr id="28" name="Oval 27"/>
              <p:cNvSpPr/>
              <p:nvPr/>
            </p:nvSpPr>
            <p:spPr bwMode="auto">
              <a:xfrm>
                <a:off x="3882578" y="3170388"/>
                <a:ext cx="1222906" cy="702733"/>
              </a:xfrm>
              <a:prstGeom prst="ellipse">
                <a:avLst/>
              </a:prstGeom>
              <a:solidFill>
                <a:srgbClr val="00396F"/>
              </a:solidFill>
              <a:ln w="9525" cap="flat" cmpd="sng" algn="ctr">
                <a:noFill/>
                <a:prstDash val="solid"/>
                <a:round/>
                <a:headEnd type="none" w="med" len="med"/>
                <a:tailEnd type="none" w="med" len="med"/>
              </a:ln>
              <a:effectLst/>
              <a:extLst/>
            </p:spPr>
            <p:txBody>
              <a:bodyPr vert="horz" wrap="square" lIns="68562" tIns="34281" rIns="68562" bIns="34281" numCol="1" rtlCol="0" anchor="ctr" anchorCtr="0" compatLnSpc="1">
                <a:prstTxWarp prst="textNoShape">
                  <a:avLst/>
                </a:prstTxWarp>
              </a:bodyPr>
              <a:lstStyle/>
              <a:p>
                <a:pPr algn="ctr" defTabSz="685595" fontAlgn="base">
                  <a:lnSpc>
                    <a:spcPct val="120000"/>
                  </a:lnSpc>
                  <a:spcBef>
                    <a:spcPct val="20000"/>
                  </a:spcBef>
                  <a:spcAft>
                    <a:spcPct val="0"/>
                  </a:spcAft>
                  <a:defRPr/>
                </a:pPr>
                <a:endParaRPr lang="en-US" sz="1050" b="1" kern="1200">
                  <a:latin typeface="Arial" charset="0"/>
                  <a:ea typeface="ＭＳ Ｐゴシック" panose="020B0600070205080204" pitchFamily="34" charset="-128"/>
                  <a:cs typeface="+mn-cs"/>
                </a:endParaRPr>
              </a:p>
            </p:txBody>
          </p:sp>
          <p:sp>
            <p:nvSpPr>
              <p:cNvPr id="29" name="TextBox 28"/>
              <p:cNvSpPr txBox="1"/>
              <p:nvPr/>
            </p:nvSpPr>
            <p:spPr>
              <a:xfrm>
                <a:off x="3882662" y="3386141"/>
                <a:ext cx="1222738" cy="237360"/>
              </a:xfrm>
              <a:prstGeom prst="rect">
                <a:avLst/>
              </a:prstGeom>
              <a:noFill/>
            </p:spPr>
            <p:txBody>
              <a:bodyPr wrap="square" lIns="0" tIns="0" rIns="0" bIns="0" rtlCol="0" anchor="ctr">
                <a:noAutofit/>
              </a:bodyPr>
              <a:lstStyle/>
              <a:p>
                <a:pPr algn="ctr" defTabSz="685595" eaLnBrk="0" fontAlgn="base" hangingPunct="0">
                  <a:spcBef>
                    <a:spcPct val="0"/>
                  </a:spcBef>
                  <a:spcAft>
                    <a:spcPct val="0"/>
                  </a:spcAft>
                  <a:defRPr/>
                </a:pPr>
                <a:r>
                  <a:rPr lang="en-US" sz="1050" kern="1200" dirty="0">
                    <a:solidFill>
                      <a:srgbClr val="FFFFFF"/>
                    </a:solidFill>
                    <a:latin typeface="Arial" charset="0"/>
                    <a:ea typeface="ＭＳ Ｐゴシック" panose="020B0600070205080204" pitchFamily="34" charset="-128"/>
                    <a:cs typeface="+mn-cs"/>
                  </a:rPr>
                  <a:t>Service B</a:t>
                </a:r>
              </a:p>
            </p:txBody>
          </p:sp>
        </p:grpSp>
        <p:grpSp>
          <p:nvGrpSpPr>
            <p:cNvPr id="17" name="Group 16"/>
            <p:cNvGrpSpPr/>
            <p:nvPr/>
          </p:nvGrpSpPr>
          <p:grpSpPr>
            <a:xfrm>
              <a:off x="3882578" y="4174002"/>
              <a:ext cx="1222906" cy="702733"/>
              <a:chOff x="3882578" y="4174067"/>
              <a:chExt cx="1222906" cy="702733"/>
            </a:xfrm>
          </p:grpSpPr>
          <p:sp>
            <p:nvSpPr>
              <p:cNvPr id="26" name="Oval 25"/>
              <p:cNvSpPr/>
              <p:nvPr/>
            </p:nvSpPr>
            <p:spPr bwMode="auto">
              <a:xfrm>
                <a:off x="3882578" y="4174067"/>
                <a:ext cx="1222906" cy="702733"/>
              </a:xfrm>
              <a:prstGeom prst="ellipse">
                <a:avLst/>
              </a:prstGeom>
              <a:solidFill>
                <a:srgbClr val="00396F"/>
              </a:solidFill>
              <a:ln w="9525" cap="flat" cmpd="sng" algn="ctr">
                <a:noFill/>
                <a:prstDash val="solid"/>
                <a:round/>
                <a:headEnd type="none" w="med" len="med"/>
                <a:tailEnd type="none" w="med" len="med"/>
              </a:ln>
              <a:effectLst/>
              <a:extLst/>
            </p:spPr>
            <p:txBody>
              <a:bodyPr vert="horz" wrap="square" lIns="68562" tIns="34281" rIns="68562" bIns="34281" numCol="1" rtlCol="0" anchor="ctr" anchorCtr="0" compatLnSpc="1">
                <a:prstTxWarp prst="textNoShape">
                  <a:avLst/>
                </a:prstTxWarp>
              </a:bodyPr>
              <a:lstStyle/>
              <a:p>
                <a:pPr algn="ctr" defTabSz="685595" fontAlgn="base">
                  <a:lnSpc>
                    <a:spcPct val="120000"/>
                  </a:lnSpc>
                  <a:spcBef>
                    <a:spcPct val="20000"/>
                  </a:spcBef>
                  <a:spcAft>
                    <a:spcPct val="0"/>
                  </a:spcAft>
                  <a:defRPr/>
                </a:pPr>
                <a:endParaRPr lang="en-US" sz="1050" b="1" kern="1200">
                  <a:latin typeface="Arial" charset="0"/>
                  <a:ea typeface="ＭＳ Ｐゴシック" panose="020B0600070205080204" pitchFamily="34" charset="-128"/>
                  <a:cs typeface="+mn-cs"/>
                </a:endParaRPr>
              </a:p>
            </p:txBody>
          </p:sp>
          <p:sp>
            <p:nvSpPr>
              <p:cNvPr id="27" name="TextBox 26"/>
              <p:cNvSpPr txBox="1"/>
              <p:nvPr/>
            </p:nvSpPr>
            <p:spPr>
              <a:xfrm>
                <a:off x="3882662" y="4389820"/>
                <a:ext cx="1222738" cy="237360"/>
              </a:xfrm>
              <a:prstGeom prst="rect">
                <a:avLst/>
              </a:prstGeom>
              <a:noFill/>
            </p:spPr>
            <p:txBody>
              <a:bodyPr wrap="square" lIns="0" tIns="0" rIns="0" bIns="0" rtlCol="0" anchor="ctr">
                <a:noAutofit/>
              </a:bodyPr>
              <a:lstStyle/>
              <a:p>
                <a:pPr algn="ctr" defTabSz="685595" eaLnBrk="0" fontAlgn="base" hangingPunct="0">
                  <a:spcBef>
                    <a:spcPct val="0"/>
                  </a:spcBef>
                  <a:spcAft>
                    <a:spcPct val="0"/>
                  </a:spcAft>
                  <a:defRPr/>
                </a:pPr>
                <a:r>
                  <a:rPr lang="en-US" sz="1050" kern="1200" dirty="0">
                    <a:solidFill>
                      <a:srgbClr val="FFFFFF"/>
                    </a:solidFill>
                    <a:latin typeface="Arial" charset="0"/>
                    <a:ea typeface="ＭＳ Ｐゴシック" panose="020B0600070205080204" pitchFamily="34" charset="-128"/>
                    <a:cs typeface="+mn-cs"/>
                  </a:rPr>
                  <a:t>Service C</a:t>
                </a:r>
              </a:p>
            </p:txBody>
          </p:sp>
        </p:grpSp>
        <p:grpSp>
          <p:nvGrpSpPr>
            <p:cNvPr id="18" name="Group 17"/>
            <p:cNvGrpSpPr/>
            <p:nvPr/>
          </p:nvGrpSpPr>
          <p:grpSpPr>
            <a:xfrm>
              <a:off x="1295317" y="2920671"/>
              <a:ext cx="1371684" cy="1228193"/>
              <a:chOff x="1295317" y="2945873"/>
              <a:chExt cx="1371684" cy="1228193"/>
            </a:xfrm>
          </p:grpSpPr>
          <p:sp>
            <p:nvSpPr>
              <p:cNvPr id="24" name="Rounded Rectangle 13"/>
              <p:cNvSpPr/>
              <p:nvPr/>
            </p:nvSpPr>
            <p:spPr>
              <a:xfrm>
                <a:off x="1295401" y="2945873"/>
                <a:ext cx="1371600" cy="1228193"/>
              </a:xfrm>
              <a:prstGeom prst="roundRect">
                <a:avLst>
                  <a:gd name="adj" fmla="val 10000"/>
                </a:avLst>
              </a:prstGeom>
              <a:solidFill>
                <a:srgbClr val="00A7D4"/>
              </a:solidFill>
              <a:ln w="15875">
                <a:solidFill>
                  <a:srgbClr val="00386F"/>
                </a:solidFill>
              </a:ln>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5" name="TextBox 24"/>
              <p:cNvSpPr txBox="1"/>
              <p:nvPr/>
            </p:nvSpPr>
            <p:spPr>
              <a:xfrm>
                <a:off x="1295317" y="3331368"/>
                <a:ext cx="1371684" cy="457201"/>
              </a:xfrm>
              <a:prstGeom prst="rect">
                <a:avLst/>
              </a:prstGeom>
              <a:noFill/>
            </p:spPr>
            <p:txBody>
              <a:bodyPr wrap="square" lIns="0" tIns="0" rIns="0" bIns="0" rtlCol="0" anchor="ctr">
                <a:noAutofit/>
              </a:bodyPr>
              <a:lstStyle/>
              <a:p>
                <a:pPr algn="ctr" defTabSz="685595" eaLnBrk="0" fontAlgn="base" hangingPunct="0">
                  <a:spcBef>
                    <a:spcPct val="0"/>
                  </a:spcBef>
                  <a:spcAft>
                    <a:spcPct val="0"/>
                  </a:spcAft>
                  <a:defRPr/>
                </a:pPr>
                <a:r>
                  <a:rPr lang="en-US" sz="1050" kern="1200" dirty="0">
                    <a:solidFill>
                      <a:srgbClr val="FFFFFF"/>
                    </a:solidFill>
                    <a:latin typeface="Arial" charset="0"/>
                    <a:ea typeface="ＭＳ Ｐゴシック" panose="020B0600070205080204" pitchFamily="34" charset="-128"/>
                    <a:cs typeface="+mn-cs"/>
                  </a:rPr>
                  <a:t>Orchestrator</a:t>
                </a:r>
              </a:p>
            </p:txBody>
          </p:sp>
        </p:grpSp>
        <p:cxnSp>
          <p:nvCxnSpPr>
            <p:cNvPr id="19" name="Straight Arrow Connector 18"/>
            <p:cNvCxnSpPr/>
            <p:nvPr/>
          </p:nvCxnSpPr>
          <p:spPr bwMode="auto">
            <a:xfrm>
              <a:off x="2705101" y="3780448"/>
              <a:ext cx="1177477" cy="639152"/>
            </a:xfrm>
            <a:prstGeom prst="straightConnector1">
              <a:avLst/>
            </a:prstGeom>
            <a:noFill/>
            <a:ln w="12700" cap="flat" cmpd="sng" algn="ctr">
              <a:solidFill>
                <a:schemeClr val="tx1"/>
              </a:solidFill>
              <a:prstDash val="solid"/>
              <a:round/>
              <a:headEnd type="triangle" w="med" len="med"/>
              <a:tailEnd type="triangle"/>
            </a:ln>
            <a:effectLst/>
          </p:spPr>
        </p:cxnSp>
        <p:cxnSp>
          <p:nvCxnSpPr>
            <p:cNvPr id="20" name="Straight Arrow Connector 19"/>
            <p:cNvCxnSpPr/>
            <p:nvPr/>
          </p:nvCxnSpPr>
          <p:spPr bwMode="auto">
            <a:xfrm>
              <a:off x="2705101" y="3547548"/>
              <a:ext cx="1121832" cy="0"/>
            </a:xfrm>
            <a:prstGeom prst="straightConnector1">
              <a:avLst/>
            </a:prstGeom>
            <a:noFill/>
            <a:ln w="12700" cap="flat" cmpd="sng" algn="ctr">
              <a:solidFill>
                <a:schemeClr val="tx1"/>
              </a:solidFill>
              <a:prstDash val="solid"/>
              <a:round/>
              <a:headEnd type="triangle" w="med" len="med"/>
              <a:tailEnd type="triangle"/>
            </a:ln>
            <a:effectLst/>
          </p:spPr>
        </p:cxnSp>
        <p:sp>
          <p:nvSpPr>
            <p:cNvPr id="21" name="TextBox 20"/>
            <p:cNvSpPr txBox="1"/>
            <p:nvPr/>
          </p:nvSpPr>
          <p:spPr>
            <a:xfrm>
              <a:off x="2813984" y="3310385"/>
              <a:ext cx="919816" cy="237360"/>
            </a:xfrm>
            <a:prstGeom prst="rect">
              <a:avLst/>
            </a:prstGeom>
            <a:noFill/>
          </p:spPr>
          <p:txBody>
            <a:bodyPr wrap="square" lIns="0" tIns="0" rIns="0" bIns="0" rtlCol="0" anchor="ctr">
              <a:noAutofit/>
            </a:bodyPr>
            <a:lstStyle/>
            <a:p>
              <a:pPr algn="ctr" defTabSz="685595" eaLnBrk="0" fontAlgn="base" hangingPunct="0">
                <a:spcBef>
                  <a:spcPct val="0"/>
                </a:spcBef>
                <a:spcAft>
                  <a:spcPct val="0"/>
                </a:spcAft>
                <a:defRPr/>
              </a:pPr>
              <a:r>
                <a:rPr lang="en-US" sz="788" kern="1200">
                  <a:latin typeface="Arial" charset="0"/>
                  <a:ea typeface="ＭＳ Ｐゴシック" panose="020B0600070205080204" pitchFamily="34" charset="-128"/>
                  <a:cs typeface="+mn-cs"/>
                </a:rPr>
                <a:t>blocking</a:t>
              </a:r>
              <a:endParaRPr lang="en-US" sz="788" kern="1200" dirty="0">
                <a:latin typeface="Arial" charset="0"/>
                <a:ea typeface="ＭＳ Ｐゴシック" panose="020B0600070205080204" pitchFamily="34" charset="-128"/>
                <a:cs typeface="+mn-cs"/>
              </a:endParaRPr>
            </a:p>
          </p:txBody>
        </p:sp>
        <p:sp>
          <p:nvSpPr>
            <p:cNvPr id="22" name="TextBox 21"/>
            <p:cNvSpPr txBox="1"/>
            <p:nvPr/>
          </p:nvSpPr>
          <p:spPr>
            <a:xfrm rot="19943373">
              <a:off x="2788584" y="2717718"/>
              <a:ext cx="919816" cy="237360"/>
            </a:xfrm>
            <a:prstGeom prst="rect">
              <a:avLst/>
            </a:prstGeom>
            <a:noFill/>
          </p:spPr>
          <p:txBody>
            <a:bodyPr wrap="square" lIns="0" tIns="0" rIns="0" bIns="0" rtlCol="0" anchor="ctr">
              <a:noAutofit/>
            </a:bodyPr>
            <a:lstStyle/>
            <a:p>
              <a:pPr algn="ctr" defTabSz="685595" eaLnBrk="0" fontAlgn="base" hangingPunct="0">
                <a:spcBef>
                  <a:spcPct val="0"/>
                </a:spcBef>
                <a:spcAft>
                  <a:spcPct val="0"/>
                </a:spcAft>
                <a:defRPr/>
              </a:pPr>
              <a:r>
                <a:rPr lang="en-US" sz="788" kern="1200">
                  <a:latin typeface="Arial" charset="0"/>
                  <a:ea typeface="ＭＳ Ｐゴシック" panose="020B0600070205080204" pitchFamily="34" charset="-128"/>
                  <a:cs typeface="+mn-cs"/>
                </a:rPr>
                <a:t>blocking</a:t>
              </a:r>
              <a:endParaRPr lang="en-US" sz="788" kern="1200" dirty="0">
                <a:latin typeface="Arial" charset="0"/>
                <a:ea typeface="ＭＳ Ｐゴシック" panose="020B0600070205080204" pitchFamily="34" charset="-128"/>
                <a:cs typeface="+mn-cs"/>
              </a:endParaRPr>
            </a:p>
          </p:txBody>
        </p:sp>
        <p:sp>
          <p:nvSpPr>
            <p:cNvPr id="23" name="TextBox 22"/>
            <p:cNvSpPr txBox="1"/>
            <p:nvPr/>
          </p:nvSpPr>
          <p:spPr>
            <a:xfrm rot="1678845">
              <a:off x="2788585" y="3826532"/>
              <a:ext cx="919816" cy="237360"/>
            </a:xfrm>
            <a:prstGeom prst="rect">
              <a:avLst/>
            </a:prstGeom>
            <a:noFill/>
          </p:spPr>
          <p:txBody>
            <a:bodyPr wrap="square" lIns="0" tIns="0" rIns="0" bIns="0" rtlCol="0" anchor="ctr">
              <a:noAutofit/>
            </a:bodyPr>
            <a:lstStyle/>
            <a:p>
              <a:pPr algn="ctr" defTabSz="685595" eaLnBrk="0" fontAlgn="base" hangingPunct="0">
                <a:spcBef>
                  <a:spcPct val="0"/>
                </a:spcBef>
                <a:spcAft>
                  <a:spcPct val="0"/>
                </a:spcAft>
                <a:defRPr/>
              </a:pPr>
              <a:r>
                <a:rPr lang="en-US" sz="788" kern="1200">
                  <a:latin typeface="Arial" charset="0"/>
                  <a:ea typeface="ＭＳ Ｐゴシック" panose="020B0600070205080204" pitchFamily="34" charset="-128"/>
                  <a:cs typeface="+mn-cs"/>
                </a:rPr>
                <a:t>blocking</a:t>
              </a:r>
              <a:endParaRPr lang="en-US" sz="788" kern="1200" dirty="0">
                <a:latin typeface="Arial" charset="0"/>
                <a:ea typeface="ＭＳ Ｐゴシック" panose="020B0600070205080204" pitchFamily="34" charset="-128"/>
                <a:cs typeface="+mn-cs"/>
              </a:endParaRPr>
            </a:p>
          </p:txBody>
        </p:sp>
      </p:grpSp>
      <p:grpSp>
        <p:nvGrpSpPr>
          <p:cNvPr id="32" name="Group 31"/>
          <p:cNvGrpSpPr/>
          <p:nvPr/>
        </p:nvGrpSpPr>
        <p:grpSpPr>
          <a:xfrm>
            <a:off x="5543297" y="1117930"/>
            <a:ext cx="916941" cy="526913"/>
            <a:chOff x="3882578" y="2192867"/>
            <a:chExt cx="1222906" cy="702733"/>
          </a:xfrm>
        </p:grpSpPr>
        <p:sp>
          <p:nvSpPr>
            <p:cNvPr id="33" name="Oval 32"/>
            <p:cNvSpPr/>
            <p:nvPr/>
          </p:nvSpPr>
          <p:spPr bwMode="auto">
            <a:xfrm>
              <a:off x="3882578" y="2192867"/>
              <a:ext cx="1222906" cy="702733"/>
            </a:xfrm>
            <a:prstGeom prst="ellipse">
              <a:avLst/>
            </a:prstGeom>
            <a:solidFill>
              <a:srgbClr val="00396F"/>
            </a:solidFill>
            <a:ln w="9525" cap="flat" cmpd="sng" algn="ctr">
              <a:noFill/>
              <a:prstDash val="solid"/>
              <a:round/>
              <a:headEnd type="none" w="med" len="med"/>
              <a:tailEnd type="none" w="med" len="med"/>
            </a:ln>
            <a:effectLst/>
            <a:extLst/>
          </p:spPr>
          <p:txBody>
            <a:bodyPr vert="horz" wrap="square" lIns="68562" tIns="34281" rIns="68562" bIns="34281" numCol="1" rtlCol="0" anchor="ctr" anchorCtr="0" compatLnSpc="1">
              <a:prstTxWarp prst="textNoShape">
                <a:avLst/>
              </a:prstTxWarp>
            </a:bodyPr>
            <a:lstStyle/>
            <a:p>
              <a:pPr algn="ctr" defTabSz="685595" fontAlgn="base">
                <a:lnSpc>
                  <a:spcPct val="120000"/>
                </a:lnSpc>
                <a:spcBef>
                  <a:spcPct val="20000"/>
                </a:spcBef>
                <a:spcAft>
                  <a:spcPct val="0"/>
                </a:spcAft>
                <a:defRPr/>
              </a:pPr>
              <a:endParaRPr lang="en-US" sz="1050" b="1" kern="1200">
                <a:latin typeface="Arial" charset="0"/>
                <a:ea typeface="ＭＳ Ｐゴシック" panose="020B0600070205080204" pitchFamily="34" charset="-128"/>
                <a:cs typeface="+mn-cs"/>
              </a:endParaRPr>
            </a:p>
          </p:txBody>
        </p:sp>
        <p:sp>
          <p:nvSpPr>
            <p:cNvPr id="34" name="TextBox 33"/>
            <p:cNvSpPr txBox="1"/>
            <p:nvPr/>
          </p:nvSpPr>
          <p:spPr>
            <a:xfrm>
              <a:off x="3882662" y="2408620"/>
              <a:ext cx="1222738" cy="237360"/>
            </a:xfrm>
            <a:prstGeom prst="rect">
              <a:avLst/>
            </a:prstGeom>
            <a:noFill/>
          </p:spPr>
          <p:txBody>
            <a:bodyPr wrap="square" lIns="0" tIns="0" rIns="0" bIns="0" rtlCol="0" anchor="ctr">
              <a:noAutofit/>
            </a:bodyPr>
            <a:lstStyle/>
            <a:p>
              <a:pPr algn="ctr" defTabSz="685595" eaLnBrk="0" fontAlgn="base" hangingPunct="0">
                <a:spcBef>
                  <a:spcPct val="0"/>
                </a:spcBef>
                <a:spcAft>
                  <a:spcPct val="0"/>
                </a:spcAft>
                <a:defRPr/>
              </a:pPr>
              <a:r>
                <a:rPr lang="en-US" sz="1050" kern="1200" dirty="0">
                  <a:solidFill>
                    <a:srgbClr val="FFFFFF"/>
                  </a:solidFill>
                  <a:latin typeface="Arial" charset="0"/>
                  <a:ea typeface="ＭＳ Ｐゴシック" panose="020B0600070205080204" pitchFamily="34" charset="-128"/>
                  <a:cs typeface="+mn-cs"/>
                </a:rPr>
                <a:t>Service A</a:t>
              </a:r>
            </a:p>
          </p:txBody>
        </p:sp>
      </p:grpSp>
      <p:grpSp>
        <p:nvGrpSpPr>
          <p:cNvPr id="35" name="Group 34"/>
          <p:cNvGrpSpPr/>
          <p:nvPr/>
        </p:nvGrpSpPr>
        <p:grpSpPr>
          <a:xfrm>
            <a:off x="7181171" y="1117930"/>
            <a:ext cx="916941" cy="526913"/>
            <a:chOff x="3882578" y="2192867"/>
            <a:chExt cx="1222906" cy="702733"/>
          </a:xfrm>
        </p:grpSpPr>
        <p:sp>
          <p:nvSpPr>
            <p:cNvPr id="36" name="Oval 35"/>
            <p:cNvSpPr/>
            <p:nvPr/>
          </p:nvSpPr>
          <p:spPr bwMode="auto">
            <a:xfrm>
              <a:off x="3882578" y="2192867"/>
              <a:ext cx="1222906" cy="702733"/>
            </a:xfrm>
            <a:prstGeom prst="ellipse">
              <a:avLst/>
            </a:prstGeom>
            <a:solidFill>
              <a:srgbClr val="00396F"/>
            </a:solidFill>
            <a:ln w="9525" cap="flat" cmpd="sng" algn="ctr">
              <a:noFill/>
              <a:prstDash val="solid"/>
              <a:round/>
              <a:headEnd type="none" w="med" len="med"/>
              <a:tailEnd type="none" w="med" len="med"/>
            </a:ln>
            <a:effectLst/>
            <a:extLst/>
          </p:spPr>
          <p:txBody>
            <a:bodyPr vert="horz" wrap="square" lIns="68562" tIns="34281" rIns="68562" bIns="34281" numCol="1" rtlCol="0" anchor="ctr" anchorCtr="0" compatLnSpc="1">
              <a:prstTxWarp prst="textNoShape">
                <a:avLst/>
              </a:prstTxWarp>
            </a:bodyPr>
            <a:lstStyle/>
            <a:p>
              <a:pPr algn="ctr" defTabSz="685595" fontAlgn="base">
                <a:lnSpc>
                  <a:spcPct val="120000"/>
                </a:lnSpc>
                <a:spcBef>
                  <a:spcPct val="20000"/>
                </a:spcBef>
                <a:spcAft>
                  <a:spcPct val="0"/>
                </a:spcAft>
                <a:defRPr/>
              </a:pPr>
              <a:endParaRPr lang="en-US" sz="1050" b="1" kern="1200">
                <a:latin typeface="Arial" charset="0"/>
                <a:ea typeface="ＭＳ Ｐゴシック" panose="020B0600070205080204" pitchFamily="34" charset="-128"/>
                <a:cs typeface="+mn-cs"/>
              </a:endParaRPr>
            </a:p>
          </p:txBody>
        </p:sp>
        <p:sp>
          <p:nvSpPr>
            <p:cNvPr id="37" name="TextBox 36"/>
            <p:cNvSpPr txBox="1"/>
            <p:nvPr/>
          </p:nvSpPr>
          <p:spPr>
            <a:xfrm>
              <a:off x="3882662" y="2408620"/>
              <a:ext cx="1222738" cy="237360"/>
            </a:xfrm>
            <a:prstGeom prst="rect">
              <a:avLst/>
            </a:prstGeom>
            <a:noFill/>
          </p:spPr>
          <p:txBody>
            <a:bodyPr wrap="square" lIns="0" tIns="0" rIns="0" bIns="0" rtlCol="0" anchor="ctr">
              <a:noAutofit/>
            </a:bodyPr>
            <a:lstStyle/>
            <a:p>
              <a:pPr algn="ctr" defTabSz="685595" eaLnBrk="0" fontAlgn="base" hangingPunct="0">
                <a:spcBef>
                  <a:spcPct val="0"/>
                </a:spcBef>
                <a:spcAft>
                  <a:spcPct val="0"/>
                </a:spcAft>
                <a:defRPr/>
              </a:pPr>
              <a:r>
                <a:rPr lang="en-US" sz="1050" kern="1200" dirty="0">
                  <a:solidFill>
                    <a:srgbClr val="FFFFFF"/>
                  </a:solidFill>
                  <a:latin typeface="Arial" charset="0"/>
                  <a:ea typeface="ＭＳ Ｐゴシック" panose="020B0600070205080204" pitchFamily="34" charset="-128"/>
                  <a:cs typeface="+mn-cs"/>
                </a:rPr>
                <a:t>Service C</a:t>
              </a:r>
            </a:p>
          </p:txBody>
        </p:sp>
      </p:grpSp>
      <p:grpSp>
        <p:nvGrpSpPr>
          <p:cNvPr id="38" name="Group 37"/>
          <p:cNvGrpSpPr/>
          <p:nvPr/>
        </p:nvGrpSpPr>
        <p:grpSpPr>
          <a:xfrm>
            <a:off x="6367191" y="3869095"/>
            <a:ext cx="916941" cy="526913"/>
            <a:chOff x="3882578" y="2192867"/>
            <a:chExt cx="1222906" cy="702733"/>
          </a:xfrm>
        </p:grpSpPr>
        <p:sp>
          <p:nvSpPr>
            <p:cNvPr id="39" name="Oval 38"/>
            <p:cNvSpPr/>
            <p:nvPr/>
          </p:nvSpPr>
          <p:spPr bwMode="auto">
            <a:xfrm>
              <a:off x="3882578" y="2192867"/>
              <a:ext cx="1222906" cy="702733"/>
            </a:xfrm>
            <a:prstGeom prst="ellipse">
              <a:avLst/>
            </a:prstGeom>
            <a:solidFill>
              <a:srgbClr val="00396F"/>
            </a:solidFill>
            <a:ln w="9525" cap="flat" cmpd="sng" algn="ctr">
              <a:noFill/>
              <a:prstDash val="solid"/>
              <a:round/>
              <a:headEnd type="none" w="med" len="med"/>
              <a:tailEnd type="none" w="med" len="med"/>
            </a:ln>
            <a:effectLst/>
            <a:extLst/>
          </p:spPr>
          <p:txBody>
            <a:bodyPr vert="horz" wrap="square" lIns="68562" tIns="34281" rIns="68562" bIns="34281" numCol="1" rtlCol="0" anchor="ctr" anchorCtr="0" compatLnSpc="1">
              <a:prstTxWarp prst="textNoShape">
                <a:avLst/>
              </a:prstTxWarp>
            </a:bodyPr>
            <a:lstStyle/>
            <a:p>
              <a:pPr algn="ctr" defTabSz="685595" fontAlgn="base">
                <a:lnSpc>
                  <a:spcPct val="120000"/>
                </a:lnSpc>
                <a:spcBef>
                  <a:spcPct val="20000"/>
                </a:spcBef>
                <a:spcAft>
                  <a:spcPct val="0"/>
                </a:spcAft>
                <a:defRPr/>
              </a:pPr>
              <a:endParaRPr lang="en-US" sz="1050" b="1" kern="1200">
                <a:latin typeface="Arial" charset="0"/>
                <a:ea typeface="ＭＳ Ｐゴシック" panose="020B0600070205080204" pitchFamily="34" charset="-128"/>
                <a:cs typeface="+mn-cs"/>
              </a:endParaRPr>
            </a:p>
          </p:txBody>
        </p:sp>
        <p:sp>
          <p:nvSpPr>
            <p:cNvPr id="40" name="TextBox 39"/>
            <p:cNvSpPr txBox="1"/>
            <p:nvPr/>
          </p:nvSpPr>
          <p:spPr>
            <a:xfrm>
              <a:off x="3882662" y="2408620"/>
              <a:ext cx="1222738" cy="237360"/>
            </a:xfrm>
            <a:prstGeom prst="rect">
              <a:avLst/>
            </a:prstGeom>
            <a:noFill/>
          </p:spPr>
          <p:txBody>
            <a:bodyPr wrap="square" lIns="0" tIns="0" rIns="0" bIns="0" rtlCol="0" anchor="ctr">
              <a:noAutofit/>
            </a:bodyPr>
            <a:lstStyle/>
            <a:p>
              <a:pPr algn="ctr" defTabSz="685595" eaLnBrk="0" fontAlgn="base" hangingPunct="0">
                <a:spcBef>
                  <a:spcPct val="0"/>
                </a:spcBef>
                <a:spcAft>
                  <a:spcPct val="0"/>
                </a:spcAft>
                <a:defRPr/>
              </a:pPr>
              <a:r>
                <a:rPr lang="en-US" sz="1050" kern="1200" dirty="0">
                  <a:solidFill>
                    <a:srgbClr val="FFFFFF"/>
                  </a:solidFill>
                  <a:latin typeface="Arial" charset="0"/>
                  <a:ea typeface="ＭＳ Ｐゴシック" panose="020B0600070205080204" pitchFamily="34" charset="-128"/>
                  <a:cs typeface="+mn-cs"/>
                </a:rPr>
                <a:t>Service B</a:t>
              </a:r>
            </a:p>
          </p:txBody>
        </p:sp>
      </p:grpSp>
      <p:grpSp>
        <p:nvGrpSpPr>
          <p:cNvPr id="41" name="Group 40"/>
          <p:cNvGrpSpPr/>
          <p:nvPr/>
        </p:nvGrpSpPr>
        <p:grpSpPr>
          <a:xfrm>
            <a:off x="5824221" y="1630214"/>
            <a:ext cx="177974" cy="689682"/>
            <a:chOff x="7698330" y="2173292"/>
            <a:chExt cx="237360" cy="919816"/>
          </a:xfrm>
        </p:grpSpPr>
        <p:sp>
          <p:nvSpPr>
            <p:cNvPr id="42" name="TextBox 41"/>
            <p:cNvSpPr txBox="1"/>
            <p:nvPr/>
          </p:nvSpPr>
          <p:spPr>
            <a:xfrm rot="16200000">
              <a:off x="7357102" y="2514520"/>
              <a:ext cx="919816" cy="237360"/>
            </a:xfrm>
            <a:prstGeom prst="rect">
              <a:avLst/>
            </a:prstGeom>
            <a:noFill/>
            <a:ln>
              <a:noFill/>
            </a:ln>
          </p:spPr>
          <p:txBody>
            <a:bodyPr wrap="square" lIns="0" tIns="0" rIns="0" bIns="0" rtlCol="0" anchor="ctr">
              <a:noAutofit/>
            </a:bodyPr>
            <a:lstStyle/>
            <a:p>
              <a:pPr algn="ctr" defTabSz="685595" eaLnBrk="0" fontAlgn="base" hangingPunct="0">
                <a:spcBef>
                  <a:spcPct val="0"/>
                </a:spcBef>
                <a:spcAft>
                  <a:spcPct val="0"/>
                </a:spcAft>
                <a:defRPr/>
              </a:pPr>
              <a:r>
                <a:rPr lang="en-US" sz="788" kern="1200" dirty="0">
                  <a:latin typeface="Arial" charset="0"/>
                  <a:ea typeface="ＭＳ Ｐゴシック" panose="020B0600070205080204" pitchFamily="34" charset="-128"/>
                  <a:cs typeface="+mn-cs"/>
                </a:rPr>
                <a:t>consume</a:t>
              </a:r>
            </a:p>
          </p:txBody>
        </p:sp>
        <p:cxnSp>
          <p:nvCxnSpPr>
            <p:cNvPr id="43" name="Straight Arrow Connector 42"/>
            <p:cNvCxnSpPr/>
            <p:nvPr/>
          </p:nvCxnSpPr>
          <p:spPr bwMode="auto">
            <a:xfrm>
              <a:off x="7908089" y="2232557"/>
              <a:ext cx="0" cy="857776"/>
            </a:xfrm>
            <a:prstGeom prst="straightConnector1">
              <a:avLst/>
            </a:prstGeom>
            <a:noFill/>
            <a:ln w="12700" cap="flat" cmpd="sng" algn="ctr">
              <a:solidFill>
                <a:schemeClr val="tx1"/>
              </a:solidFill>
              <a:prstDash val="solid"/>
              <a:round/>
              <a:headEnd type="triangle" w="med" len="med"/>
              <a:tailEnd type="none"/>
            </a:ln>
            <a:effectLst/>
          </p:spPr>
        </p:cxnSp>
      </p:grpSp>
      <p:grpSp>
        <p:nvGrpSpPr>
          <p:cNvPr id="44" name="Group 43"/>
          <p:cNvGrpSpPr/>
          <p:nvPr/>
        </p:nvGrpSpPr>
        <p:grpSpPr>
          <a:xfrm rot="10800000">
            <a:off x="6057513" y="1598473"/>
            <a:ext cx="177974" cy="689682"/>
            <a:chOff x="8053930" y="2215625"/>
            <a:chExt cx="237360" cy="919816"/>
          </a:xfrm>
        </p:grpSpPr>
        <p:sp>
          <p:nvSpPr>
            <p:cNvPr id="45" name="TextBox 44"/>
            <p:cNvSpPr txBox="1"/>
            <p:nvPr/>
          </p:nvSpPr>
          <p:spPr>
            <a:xfrm rot="16200000">
              <a:off x="7712702" y="2556853"/>
              <a:ext cx="919816" cy="237360"/>
            </a:xfrm>
            <a:prstGeom prst="rect">
              <a:avLst/>
            </a:prstGeom>
            <a:noFill/>
          </p:spPr>
          <p:txBody>
            <a:bodyPr wrap="square" lIns="0" tIns="0" rIns="0" bIns="0" rtlCol="0" anchor="ctr">
              <a:noAutofit/>
            </a:bodyPr>
            <a:lstStyle/>
            <a:p>
              <a:pPr algn="ctr" defTabSz="685595" eaLnBrk="0" fontAlgn="base" hangingPunct="0">
                <a:spcBef>
                  <a:spcPct val="0"/>
                </a:spcBef>
                <a:spcAft>
                  <a:spcPct val="0"/>
                </a:spcAft>
                <a:defRPr/>
              </a:pPr>
              <a:r>
                <a:rPr lang="en-US" sz="788" kern="1200" dirty="0">
                  <a:latin typeface="Arial" charset="0"/>
                  <a:ea typeface="ＭＳ Ｐゴシック" panose="020B0600070205080204" pitchFamily="34" charset="-128"/>
                  <a:cs typeface="+mn-cs"/>
                </a:rPr>
                <a:t>produce</a:t>
              </a:r>
            </a:p>
          </p:txBody>
        </p:sp>
        <p:cxnSp>
          <p:nvCxnSpPr>
            <p:cNvPr id="46" name="Straight Arrow Connector 45"/>
            <p:cNvCxnSpPr/>
            <p:nvPr/>
          </p:nvCxnSpPr>
          <p:spPr bwMode="auto">
            <a:xfrm>
              <a:off x="8289089" y="2232557"/>
              <a:ext cx="0" cy="857776"/>
            </a:xfrm>
            <a:prstGeom prst="straightConnector1">
              <a:avLst/>
            </a:prstGeom>
            <a:noFill/>
            <a:ln w="12700" cap="flat" cmpd="sng" algn="ctr">
              <a:solidFill>
                <a:schemeClr val="tx1"/>
              </a:solidFill>
              <a:prstDash val="solid"/>
              <a:round/>
              <a:headEnd type="triangle" w="med" len="med"/>
              <a:tailEnd type="none"/>
            </a:ln>
            <a:effectLst/>
          </p:spPr>
        </p:cxnSp>
      </p:grpSp>
      <p:grpSp>
        <p:nvGrpSpPr>
          <p:cNvPr id="47" name="Group 46"/>
          <p:cNvGrpSpPr/>
          <p:nvPr/>
        </p:nvGrpSpPr>
        <p:grpSpPr>
          <a:xfrm>
            <a:off x="7462094" y="1630214"/>
            <a:ext cx="177974" cy="689682"/>
            <a:chOff x="7698330" y="2173292"/>
            <a:chExt cx="237360" cy="919816"/>
          </a:xfrm>
        </p:grpSpPr>
        <p:sp>
          <p:nvSpPr>
            <p:cNvPr id="48" name="TextBox 47"/>
            <p:cNvSpPr txBox="1"/>
            <p:nvPr/>
          </p:nvSpPr>
          <p:spPr>
            <a:xfrm rot="16200000">
              <a:off x="7357102" y="2514520"/>
              <a:ext cx="919816" cy="237360"/>
            </a:xfrm>
            <a:prstGeom prst="rect">
              <a:avLst/>
            </a:prstGeom>
            <a:noFill/>
          </p:spPr>
          <p:txBody>
            <a:bodyPr wrap="square" lIns="0" tIns="0" rIns="0" bIns="0" rtlCol="0" anchor="ctr">
              <a:noAutofit/>
            </a:bodyPr>
            <a:lstStyle/>
            <a:p>
              <a:pPr algn="ctr" defTabSz="685595" eaLnBrk="0" fontAlgn="base" hangingPunct="0">
                <a:spcBef>
                  <a:spcPct val="0"/>
                </a:spcBef>
                <a:spcAft>
                  <a:spcPct val="0"/>
                </a:spcAft>
                <a:defRPr/>
              </a:pPr>
              <a:r>
                <a:rPr lang="en-US" sz="788" kern="1200" dirty="0">
                  <a:latin typeface="Arial" charset="0"/>
                  <a:ea typeface="ＭＳ Ｐゴシック" panose="020B0600070205080204" pitchFamily="34" charset="-128"/>
                  <a:cs typeface="+mn-cs"/>
                </a:rPr>
                <a:t>consume</a:t>
              </a:r>
            </a:p>
          </p:txBody>
        </p:sp>
        <p:cxnSp>
          <p:nvCxnSpPr>
            <p:cNvPr id="49" name="Straight Arrow Connector 48"/>
            <p:cNvCxnSpPr/>
            <p:nvPr/>
          </p:nvCxnSpPr>
          <p:spPr bwMode="auto">
            <a:xfrm>
              <a:off x="7908089" y="2232557"/>
              <a:ext cx="0" cy="857776"/>
            </a:xfrm>
            <a:prstGeom prst="straightConnector1">
              <a:avLst/>
            </a:prstGeom>
            <a:noFill/>
            <a:ln w="12700" cap="flat" cmpd="sng" algn="ctr">
              <a:solidFill>
                <a:schemeClr val="tx1"/>
              </a:solidFill>
              <a:prstDash val="solid"/>
              <a:round/>
              <a:headEnd type="triangle" w="med" len="med"/>
              <a:tailEnd type="none"/>
            </a:ln>
            <a:effectLst/>
          </p:spPr>
        </p:cxnSp>
      </p:grpSp>
      <p:grpSp>
        <p:nvGrpSpPr>
          <p:cNvPr id="50" name="Group 49"/>
          <p:cNvGrpSpPr/>
          <p:nvPr/>
        </p:nvGrpSpPr>
        <p:grpSpPr>
          <a:xfrm rot="10800000">
            <a:off x="7695386" y="1598473"/>
            <a:ext cx="177974" cy="689682"/>
            <a:chOff x="8053930" y="2215625"/>
            <a:chExt cx="237360" cy="919816"/>
          </a:xfrm>
        </p:grpSpPr>
        <p:sp>
          <p:nvSpPr>
            <p:cNvPr id="51" name="TextBox 50"/>
            <p:cNvSpPr txBox="1"/>
            <p:nvPr/>
          </p:nvSpPr>
          <p:spPr>
            <a:xfrm rot="16200000">
              <a:off x="7712702" y="2556853"/>
              <a:ext cx="919816" cy="237360"/>
            </a:xfrm>
            <a:prstGeom prst="rect">
              <a:avLst/>
            </a:prstGeom>
            <a:noFill/>
          </p:spPr>
          <p:txBody>
            <a:bodyPr wrap="square" lIns="0" tIns="0" rIns="0" bIns="0" rtlCol="0" anchor="ctr">
              <a:noAutofit/>
            </a:bodyPr>
            <a:lstStyle/>
            <a:p>
              <a:pPr algn="ctr" defTabSz="685595" eaLnBrk="0" fontAlgn="base" hangingPunct="0">
                <a:spcBef>
                  <a:spcPct val="0"/>
                </a:spcBef>
                <a:spcAft>
                  <a:spcPct val="0"/>
                </a:spcAft>
                <a:defRPr/>
              </a:pPr>
              <a:r>
                <a:rPr lang="en-US" sz="788" kern="1200" dirty="0">
                  <a:latin typeface="Arial" charset="0"/>
                  <a:ea typeface="ＭＳ Ｐゴシック" panose="020B0600070205080204" pitchFamily="34" charset="-128"/>
                  <a:cs typeface="+mn-cs"/>
                </a:rPr>
                <a:t>produce</a:t>
              </a:r>
            </a:p>
          </p:txBody>
        </p:sp>
        <p:cxnSp>
          <p:nvCxnSpPr>
            <p:cNvPr id="52" name="Straight Arrow Connector 51"/>
            <p:cNvCxnSpPr/>
            <p:nvPr/>
          </p:nvCxnSpPr>
          <p:spPr bwMode="auto">
            <a:xfrm>
              <a:off x="8289089" y="2232557"/>
              <a:ext cx="0" cy="857776"/>
            </a:xfrm>
            <a:prstGeom prst="straightConnector1">
              <a:avLst/>
            </a:prstGeom>
            <a:noFill/>
            <a:ln w="12700" cap="flat" cmpd="sng" algn="ctr">
              <a:solidFill>
                <a:schemeClr val="tx1"/>
              </a:solidFill>
              <a:prstDash val="solid"/>
              <a:round/>
              <a:headEnd type="triangle" w="med" len="med"/>
              <a:tailEnd type="none"/>
            </a:ln>
            <a:effectLst/>
          </p:spPr>
        </p:cxnSp>
      </p:grpSp>
      <p:grpSp>
        <p:nvGrpSpPr>
          <p:cNvPr id="53" name="Group 52"/>
          <p:cNvGrpSpPr/>
          <p:nvPr/>
        </p:nvGrpSpPr>
        <p:grpSpPr>
          <a:xfrm rot="10800000">
            <a:off x="6647688" y="3211154"/>
            <a:ext cx="177974" cy="689682"/>
            <a:chOff x="7866260" y="2173292"/>
            <a:chExt cx="237360" cy="919816"/>
          </a:xfrm>
        </p:grpSpPr>
        <p:sp>
          <p:nvSpPr>
            <p:cNvPr id="54" name="TextBox 53"/>
            <p:cNvSpPr txBox="1"/>
            <p:nvPr/>
          </p:nvSpPr>
          <p:spPr>
            <a:xfrm rot="16200000">
              <a:off x="7525032" y="2514520"/>
              <a:ext cx="919816" cy="237360"/>
            </a:xfrm>
            <a:prstGeom prst="rect">
              <a:avLst/>
            </a:prstGeom>
            <a:noFill/>
          </p:spPr>
          <p:txBody>
            <a:bodyPr wrap="square" lIns="0" tIns="0" rIns="0" bIns="0" rtlCol="0" anchor="ctr">
              <a:noAutofit/>
            </a:bodyPr>
            <a:lstStyle/>
            <a:p>
              <a:pPr algn="ctr" defTabSz="685595" eaLnBrk="0" fontAlgn="base" hangingPunct="0">
                <a:spcBef>
                  <a:spcPct val="0"/>
                </a:spcBef>
                <a:spcAft>
                  <a:spcPct val="0"/>
                </a:spcAft>
                <a:defRPr/>
              </a:pPr>
              <a:r>
                <a:rPr lang="en-US" sz="788" kern="1200" dirty="0">
                  <a:latin typeface="Arial" charset="0"/>
                  <a:ea typeface="ＭＳ Ｐゴシック" panose="020B0600070205080204" pitchFamily="34" charset="-128"/>
                  <a:cs typeface="+mn-cs"/>
                </a:rPr>
                <a:t>consume</a:t>
              </a:r>
            </a:p>
          </p:txBody>
        </p:sp>
        <p:cxnSp>
          <p:nvCxnSpPr>
            <p:cNvPr id="55" name="Straight Arrow Connector 54"/>
            <p:cNvCxnSpPr/>
            <p:nvPr/>
          </p:nvCxnSpPr>
          <p:spPr bwMode="auto">
            <a:xfrm>
              <a:off x="7908089" y="2232557"/>
              <a:ext cx="0" cy="857776"/>
            </a:xfrm>
            <a:prstGeom prst="straightConnector1">
              <a:avLst/>
            </a:prstGeom>
            <a:noFill/>
            <a:ln w="12700" cap="flat" cmpd="sng" algn="ctr">
              <a:solidFill>
                <a:schemeClr val="tx1"/>
              </a:solidFill>
              <a:prstDash val="solid"/>
              <a:round/>
              <a:headEnd type="triangle" w="med" len="med"/>
              <a:tailEnd type="none"/>
            </a:ln>
            <a:effectLst/>
          </p:spPr>
        </p:cxnSp>
      </p:grpSp>
      <p:grpSp>
        <p:nvGrpSpPr>
          <p:cNvPr id="56" name="Group 55"/>
          <p:cNvGrpSpPr/>
          <p:nvPr/>
        </p:nvGrpSpPr>
        <p:grpSpPr>
          <a:xfrm>
            <a:off x="6865562" y="3223851"/>
            <a:ext cx="177974" cy="689682"/>
            <a:chOff x="8274063" y="2215625"/>
            <a:chExt cx="237360" cy="919816"/>
          </a:xfrm>
        </p:grpSpPr>
        <p:sp>
          <p:nvSpPr>
            <p:cNvPr id="57" name="TextBox 56"/>
            <p:cNvSpPr txBox="1"/>
            <p:nvPr/>
          </p:nvSpPr>
          <p:spPr>
            <a:xfrm rot="16200000">
              <a:off x="7932835" y="2556853"/>
              <a:ext cx="919816" cy="237360"/>
            </a:xfrm>
            <a:prstGeom prst="rect">
              <a:avLst/>
            </a:prstGeom>
            <a:noFill/>
          </p:spPr>
          <p:txBody>
            <a:bodyPr wrap="square" lIns="0" tIns="0" rIns="0" bIns="0" rtlCol="0" anchor="ctr">
              <a:noAutofit/>
            </a:bodyPr>
            <a:lstStyle/>
            <a:p>
              <a:pPr algn="ctr" defTabSz="685595" eaLnBrk="0" fontAlgn="base" hangingPunct="0">
                <a:spcBef>
                  <a:spcPct val="0"/>
                </a:spcBef>
                <a:spcAft>
                  <a:spcPct val="0"/>
                </a:spcAft>
                <a:defRPr/>
              </a:pPr>
              <a:r>
                <a:rPr lang="en-US" sz="788" kern="1200" dirty="0">
                  <a:latin typeface="Arial" charset="0"/>
                  <a:ea typeface="ＭＳ Ｐゴシック" panose="020B0600070205080204" pitchFamily="34" charset="-128"/>
                  <a:cs typeface="+mn-cs"/>
                </a:rPr>
                <a:t>produce</a:t>
              </a:r>
            </a:p>
          </p:txBody>
        </p:sp>
        <p:cxnSp>
          <p:nvCxnSpPr>
            <p:cNvPr id="58" name="Straight Arrow Connector 57"/>
            <p:cNvCxnSpPr/>
            <p:nvPr/>
          </p:nvCxnSpPr>
          <p:spPr bwMode="auto">
            <a:xfrm>
              <a:off x="8289089" y="2232557"/>
              <a:ext cx="0" cy="857776"/>
            </a:xfrm>
            <a:prstGeom prst="straightConnector1">
              <a:avLst/>
            </a:prstGeom>
            <a:noFill/>
            <a:ln w="12700" cap="flat" cmpd="sng" algn="ctr">
              <a:solidFill>
                <a:schemeClr val="tx1"/>
              </a:solidFill>
              <a:prstDash val="solid"/>
              <a:round/>
              <a:headEnd type="triangle" w="med" len="med"/>
              <a:tailEnd type="none"/>
            </a:ln>
            <a:effectLst/>
          </p:spPr>
        </p:cxnSp>
      </p:grpSp>
      <p:sp>
        <p:nvSpPr>
          <p:cNvPr id="59" name="Rounded Rectangle 40"/>
          <p:cNvSpPr/>
          <p:nvPr/>
        </p:nvSpPr>
        <p:spPr>
          <a:xfrm>
            <a:off x="5371892" y="2290251"/>
            <a:ext cx="2907542" cy="920905"/>
          </a:xfrm>
          <a:prstGeom prst="roundRect">
            <a:avLst>
              <a:gd name="adj" fmla="val 10000"/>
            </a:avLst>
          </a:prstGeom>
          <a:solidFill>
            <a:srgbClr val="00A7D4"/>
          </a:solidFill>
          <a:ln w="15875">
            <a:solidFill>
              <a:srgbClr val="00386F"/>
            </a:solidFill>
          </a:ln>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60" name="TextBox 59"/>
          <p:cNvSpPr txBox="1"/>
          <p:nvPr/>
        </p:nvSpPr>
        <p:spPr>
          <a:xfrm>
            <a:off x="6115974" y="2579296"/>
            <a:ext cx="1419377" cy="342812"/>
          </a:xfrm>
          <a:prstGeom prst="rect">
            <a:avLst/>
          </a:prstGeom>
          <a:noFill/>
        </p:spPr>
        <p:txBody>
          <a:bodyPr wrap="square" lIns="0" tIns="0" rIns="0" bIns="0" rtlCol="0" anchor="ctr">
            <a:noAutofit/>
          </a:bodyPr>
          <a:lstStyle/>
          <a:p>
            <a:pPr algn="ctr" defTabSz="685595" eaLnBrk="0" fontAlgn="base" hangingPunct="0">
              <a:spcBef>
                <a:spcPct val="0"/>
              </a:spcBef>
              <a:spcAft>
                <a:spcPct val="0"/>
              </a:spcAft>
              <a:defRPr/>
            </a:pPr>
            <a:r>
              <a:rPr lang="en-US" sz="1050" kern="1200" dirty="0">
                <a:solidFill>
                  <a:srgbClr val="FFFFFF"/>
                </a:solidFill>
                <a:latin typeface="Arial" charset="0"/>
                <a:ea typeface="ＭＳ Ｐゴシック" panose="020B0600070205080204" pitchFamily="34" charset="-128"/>
                <a:cs typeface="+mn-cs"/>
              </a:rPr>
              <a:t>Event Stream</a:t>
            </a:r>
          </a:p>
        </p:txBody>
      </p:sp>
    </p:spTree>
    <p:extLst>
      <p:ext uri="{BB962C8B-B14F-4D97-AF65-F5344CB8AC3E}">
        <p14:creationId xmlns:p14="http://schemas.microsoft.com/office/powerpoint/2010/main" val="564002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
        <p:cNvGrpSpPr/>
        <p:nvPr/>
      </p:nvGrpSpPr>
      <p:grpSpPr>
        <a:xfrm>
          <a:off x="0" y="0"/>
          <a:ext cx="0" cy="0"/>
          <a:chOff x="0" y="0"/>
          <a:chExt cx="0" cy="0"/>
        </a:xfrm>
      </p:grpSpPr>
      <p:sp>
        <p:nvSpPr>
          <p:cNvPr id="81" name="Shape 81"/>
          <p:cNvSpPr txBox="1"/>
          <p:nvPr/>
        </p:nvSpPr>
        <p:spPr>
          <a:xfrm>
            <a:off x="200300" y="161647"/>
            <a:ext cx="8753200" cy="771737"/>
          </a:xfrm>
          <a:prstGeom prst="rect">
            <a:avLst/>
          </a:prstGeom>
          <a:noFill/>
          <a:ln>
            <a:noFill/>
          </a:ln>
        </p:spPr>
        <p:txBody>
          <a:bodyPr lIns="91425" tIns="91425" rIns="91425" bIns="91425" anchor="b" anchorCtr="0">
            <a:noAutofit/>
          </a:bodyPr>
          <a:lstStyle/>
          <a:p>
            <a:pPr lvl="0"/>
            <a:r>
              <a:rPr lang="en-US" sz="2800" dirty="0">
                <a:latin typeface="Overpass" panose="020B0604020202020204" charset="0"/>
              </a:rPr>
              <a:t>In 2013, the Reactive Manifesto was born and highlights the key principles of a reactive architecture</a:t>
            </a:r>
            <a:endParaRPr kumimoji="0" lang="en" sz="2800" b="0" i="0" u="none" strike="noStrike" kern="0" cap="none" spc="0" normalizeH="0" baseline="0" noProof="0" dirty="0">
              <a:ln>
                <a:noFill/>
              </a:ln>
              <a:solidFill>
                <a:srgbClr val="000000"/>
              </a:solidFill>
              <a:effectLst/>
              <a:uLnTx/>
              <a:uFillTx/>
              <a:latin typeface="Overpass" panose="020B0604020202020204" charset="0"/>
              <a:ea typeface="Overpass"/>
              <a:cs typeface="Overpass"/>
              <a:sym typeface="Overpass"/>
            </a:endParaRPr>
          </a:p>
        </p:txBody>
      </p:sp>
      <p:sp>
        <p:nvSpPr>
          <p:cNvPr id="62" name="TextBox 61"/>
          <p:cNvSpPr txBox="1"/>
          <p:nvPr/>
        </p:nvSpPr>
        <p:spPr>
          <a:xfrm>
            <a:off x="3420325" y="4720523"/>
            <a:ext cx="2285405" cy="196208"/>
          </a:xfrm>
          <a:prstGeom prst="rect">
            <a:avLst/>
          </a:prstGeom>
          <a:noFill/>
        </p:spPr>
        <p:txBody>
          <a:bodyPr wrap="square" rtlCol="0">
            <a:spAutoFit/>
          </a:bodyPr>
          <a:lstStyle/>
          <a:p>
            <a:pPr algn="ctr" defTabSz="685595">
              <a:defRPr/>
            </a:pPr>
            <a:r>
              <a:rPr lang="en-US" sz="675" dirty="0">
                <a:latin typeface="Arial" charset="0"/>
                <a:ea typeface="ＭＳ Ｐゴシック" panose="020B0600070205080204" pitchFamily="34" charset="-128"/>
                <a:cs typeface="+mn-cs"/>
                <a:hlinkClick r:id="rId4"/>
              </a:rPr>
              <a:t>http://www.reactivemanifesto.org/</a:t>
            </a:r>
            <a:endParaRPr lang="en-US" sz="675" dirty="0">
              <a:latin typeface="Arial" charset="0"/>
              <a:ea typeface="ＭＳ Ｐゴシック" panose="020B0600070205080204" pitchFamily="34" charset="-128"/>
              <a:cs typeface="+mn-cs"/>
            </a:endParaRPr>
          </a:p>
        </p:txBody>
      </p:sp>
      <p:grpSp>
        <p:nvGrpSpPr>
          <p:cNvPr id="63" name="Group 62"/>
          <p:cNvGrpSpPr/>
          <p:nvPr/>
        </p:nvGrpSpPr>
        <p:grpSpPr>
          <a:xfrm>
            <a:off x="2312868" y="979022"/>
            <a:ext cx="4518265" cy="3448770"/>
            <a:chOff x="2667000" y="1078067"/>
            <a:chExt cx="6395721" cy="4881824"/>
          </a:xfrm>
        </p:grpSpPr>
        <p:sp>
          <p:nvSpPr>
            <p:cNvPr id="64" name="Oval 63"/>
            <p:cNvSpPr/>
            <p:nvPr/>
          </p:nvSpPr>
          <p:spPr bwMode="auto">
            <a:xfrm>
              <a:off x="5029200" y="1078067"/>
              <a:ext cx="1645920" cy="1645920"/>
            </a:xfrm>
            <a:prstGeom prst="ellipse">
              <a:avLst/>
            </a:prstGeom>
            <a:solidFill>
              <a:srgbClr val="00386F"/>
            </a:solidFill>
            <a:ln w="9525" cap="flat" cmpd="sng" algn="ctr">
              <a:solidFill>
                <a:srgbClr val="000000"/>
              </a:solidFill>
              <a:prstDash val="solid"/>
              <a:round/>
              <a:headEnd type="none" w="med" len="med"/>
              <a:tailEnd type="none" w="med" len="med"/>
            </a:ln>
            <a:effectLst/>
          </p:spPr>
          <p:txBody>
            <a:bodyPr vert="horz" wrap="square" lIns="0" tIns="34281" rIns="0" bIns="34281" numCol="1" rtlCol="0" anchor="ctr" anchorCtr="0" compatLnSpc="1">
              <a:prstTxWarp prst="textNoShape">
                <a:avLst/>
              </a:prstTxWarp>
            </a:bodyPr>
            <a:lstStyle/>
            <a:p>
              <a:pPr algn="ctr" defTabSz="685595">
                <a:lnSpc>
                  <a:spcPct val="120000"/>
                </a:lnSpc>
                <a:spcBef>
                  <a:spcPct val="20000"/>
                </a:spcBef>
                <a:defRPr/>
              </a:pPr>
              <a:r>
                <a:rPr lang="en-US" sz="1050" b="1" dirty="0">
                  <a:solidFill>
                    <a:srgbClr val="FFFFFF"/>
                  </a:solidFill>
                  <a:latin typeface="Arial" charset="0"/>
                  <a:ea typeface="ＭＳ Ｐゴシック" panose="020B0600070205080204" pitchFamily="34" charset="-128"/>
                  <a:cs typeface="+mn-cs"/>
                </a:rPr>
                <a:t>Responsive</a:t>
              </a:r>
            </a:p>
          </p:txBody>
        </p:sp>
        <p:sp>
          <p:nvSpPr>
            <p:cNvPr id="65" name="Oval 64"/>
            <p:cNvSpPr/>
            <p:nvPr/>
          </p:nvSpPr>
          <p:spPr bwMode="auto">
            <a:xfrm>
              <a:off x="2667000" y="2698968"/>
              <a:ext cx="1645920" cy="1645920"/>
            </a:xfrm>
            <a:prstGeom prst="ellipse">
              <a:avLst/>
            </a:prstGeom>
            <a:solidFill>
              <a:srgbClr val="6C1A72"/>
            </a:solidFill>
            <a:ln w="9525" cap="flat" cmpd="sng" algn="ctr">
              <a:solidFill>
                <a:srgbClr val="000000"/>
              </a:solidFill>
              <a:prstDash val="solid"/>
              <a:round/>
              <a:headEnd type="none" w="med" len="med"/>
              <a:tailEnd type="none" w="med" len="med"/>
            </a:ln>
            <a:effectLst/>
          </p:spPr>
          <p:txBody>
            <a:bodyPr vert="horz" wrap="square" lIns="68562" tIns="34281" rIns="68562" bIns="34281" numCol="1" rtlCol="0" anchor="ctr" anchorCtr="0" compatLnSpc="1">
              <a:prstTxWarp prst="textNoShape">
                <a:avLst/>
              </a:prstTxWarp>
            </a:bodyPr>
            <a:lstStyle/>
            <a:p>
              <a:pPr algn="ctr" defTabSz="685595">
                <a:lnSpc>
                  <a:spcPct val="120000"/>
                </a:lnSpc>
                <a:spcBef>
                  <a:spcPct val="20000"/>
                </a:spcBef>
                <a:defRPr/>
              </a:pPr>
              <a:r>
                <a:rPr lang="en-US" sz="1050" b="1" dirty="0">
                  <a:solidFill>
                    <a:srgbClr val="FFFFFF"/>
                  </a:solidFill>
                  <a:latin typeface="Arial" charset="0"/>
                  <a:ea typeface="ＭＳ Ｐゴシック" panose="020B0600070205080204" pitchFamily="34" charset="-128"/>
                  <a:cs typeface="+mn-cs"/>
                </a:rPr>
                <a:t>Elastic</a:t>
              </a:r>
            </a:p>
          </p:txBody>
        </p:sp>
        <p:sp>
          <p:nvSpPr>
            <p:cNvPr id="66" name="Oval 65"/>
            <p:cNvSpPr/>
            <p:nvPr/>
          </p:nvSpPr>
          <p:spPr bwMode="auto">
            <a:xfrm>
              <a:off x="5029200" y="4313971"/>
              <a:ext cx="1645920" cy="1645920"/>
            </a:xfrm>
            <a:prstGeom prst="ellipse">
              <a:avLst/>
            </a:prstGeom>
            <a:solidFill>
              <a:srgbClr val="008001"/>
            </a:solidFill>
            <a:ln w="9525" cap="flat" cmpd="sng" algn="ctr">
              <a:solidFill>
                <a:srgbClr val="000000"/>
              </a:solidFill>
              <a:prstDash val="solid"/>
              <a:round/>
              <a:headEnd type="none" w="med" len="med"/>
              <a:tailEnd type="none" w="med" len="med"/>
            </a:ln>
            <a:effectLst/>
          </p:spPr>
          <p:txBody>
            <a:bodyPr vert="horz" wrap="square" lIns="68562" tIns="34281" rIns="68562" bIns="34281" numCol="1" rtlCol="0" anchor="ctr" anchorCtr="0" compatLnSpc="1">
              <a:prstTxWarp prst="textNoShape">
                <a:avLst/>
              </a:prstTxWarp>
            </a:bodyPr>
            <a:lstStyle/>
            <a:p>
              <a:pPr algn="ctr" defTabSz="685595">
                <a:lnSpc>
                  <a:spcPct val="120000"/>
                </a:lnSpc>
                <a:spcBef>
                  <a:spcPct val="20000"/>
                </a:spcBef>
                <a:defRPr/>
              </a:pPr>
              <a:r>
                <a:rPr lang="en-US" sz="1050" b="1" dirty="0">
                  <a:solidFill>
                    <a:srgbClr val="FFFFFF"/>
                  </a:solidFill>
                  <a:latin typeface="Arial" charset="0"/>
                  <a:ea typeface="ＭＳ Ｐゴシック" panose="020B0600070205080204" pitchFamily="34" charset="-128"/>
                  <a:cs typeface="+mn-cs"/>
                </a:rPr>
                <a:t>Message Driven</a:t>
              </a:r>
            </a:p>
          </p:txBody>
        </p:sp>
        <p:sp>
          <p:nvSpPr>
            <p:cNvPr id="67" name="Oval 66"/>
            <p:cNvSpPr/>
            <p:nvPr/>
          </p:nvSpPr>
          <p:spPr bwMode="auto">
            <a:xfrm>
              <a:off x="7416801" y="2696019"/>
              <a:ext cx="1645920" cy="1645920"/>
            </a:xfrm>
            <a:prstGeom prst="ellipse">
              <a:avLst/>
            </a:prstGeom>
            <a:solidFill>
              <a:srgbClr val="00A7D4"/>
            </a:solidFill>
            <a:ln w="9525" cap="flat" cmpd="sng" algn="ctr">
              <a:solidFill>
                <a:srgbClr val="000000"/>
              </a:solidFill>
              <a:prstDash val="solid"/>
              <a:round/>
              <a:headEnd type="none" w="med" len="med"/>
              <a:tailEnd type="none" w="med" len="med"/>
            </a:ln>
            <a:effectLst/>
          </p:spPr>
          <p:txBody>
            <a:bodyPr vert="horz" wrap="square" lIns="68562" tIns="34281" rIns="68562" bIns="34281" numCol="1" rtlCol="0" anchor="ctr" anchorCtr="0" compatLnSpc="1">
              <a:prstTxWarp prst="textNoShape">
                <a:avLst/>
              </a:prstTxWarp>
            </a:bodyPr>
            <a:lstStyle/>
            <a:p>
              <a:pPr algn="ctr" defTabSz="685595">
                <a:lnSpc>
                  <a:spcPct val="120000"/>
                </a:lnSpc>
                <a:spcBef>
                  <a:spcPct val="20000"/>
                </a:spcBef>
                <a:defRPr/>
              </a:pPr>
              <a:r>
                <a:rPr lang="en-US" sz="1050" b="1" dirty="0">
                  <a:solidFill>
                    <a:srgbClr val="FFFFFF"/>
                  </a:solidFill>
                  <a:latin typeface="Arial" charset="0"/>
                  <a:ea typeface="ＭＳ Ｐゴシック" panose="020B0600070205080204" pitchFamily="34" charset="-128"/>
                  <a:cs typeface="+mn-cs"/>
                </a:rPr>
                <a:t>Resilient</a:t>
              </a:r>
            </a:p>
          </p:txBody>
        </p:sp>
        <p:cxnSp>
          <p:nvCxnSpPr>
            <p:cNvPr id="68" name="Straight Connector 67"/>
            <p:cNvCxnSpPr>
              <a:stCxn id="65" idx="7"/>
              <a:endCxn id="64" idx="3"/>
            </p:cNvCxnSpPr>
            <p:nvPr/>
          </p:nvCxnSpPr>
          <p:spPr bwMode="auto">
            <a:xfrm flipV="1">
              <a:off x="4071881" y="2482948"/>
              <a:ext cx="1198358" cy="457059"/>
            </a:xfrm>
            <a:prstGeom prst="line">
              <a:avLst/>
            </a:prstGeom>
            <a:noFill/>
            <a:ln w="9525" cap="flat" cmpd="sng" algn="ctr">
              <a:solidFill>
                <a:srgbClr val="000000"/>
              </a:solidFill>
              <a:prstDash val="solid"/>
              <a:round/>
              <a:headEnd type="triangle" w="med" len="med"/>
              <a:tailEnd type="triangle" w="med" len="med"/>
            </a:ln>
            <a:effectLst/>
          </p:spPr>
        </p:cxnSp>
        <p:cxnSp>
          <p:nvCxnSpPr>
            <p:cNvPr id="69" name="Straight Connector 68"/>
            <p:cNvCxnSpPr>
              <a:stCxn id="66" idx="0"/>
              <a:endCxn id="64" idx="4"/>
            </p:cNvCxnSpPr>
            <p:nvPr/>
          </p:nvCxnSpPr>
          <p:spPr bwMode="auto">
            <a:xfrm flipV="1">
              <a:off x="5852160" y="2723987"/>
              <a:ext cx="0" cy="1589984"/>
            </a:xfrm>
            <a:prstGeom prst="line">
              <a:avLst/>
            </a:prstGeom>
            <a:noFill/>
            <a:ln w="9525" cap="flat" cmpd="sng" algn="ctr">
              <a:solidFill>
                <a:srgbClr val="000000"/>
              </a:solidFill>
              <a:prstDash val="solid"/>
              <a:round/>
              <a:headEnd type="triangle" w="med" len="med"/>
              <a:tailEnd type="triangle" w="med" len="med"/>
            </a:ln>
            <a:effectLst/>
          </p:spPr>
        </p:cxnSp>
        <p:cxnSp>
          <p:nvCxnSpPr>
            <p:cNvPr id="70" name="Straight Connector 69"/>
            <p:cNvCxnSpPr>
              <a:stCxn id="65" idx="6"/>
              <a:endCxn id="67" idx="2"/>
            </p:cNvCxnSpPr>
            <p:nvPr/>
          </p:nvCxnSpPr>
          <p:spPr bwMode="auto">
            <a:xfrm flipV="1">
              <a:off x="4312920" y="3518979"/>
              <a:ext cx="3103881" cy="2949"/>
            </a:xfrm>
            <a:prstGeom prst="line">
              <a:avLst/>
            </a:prstGeom>
            <a:noFill/>
            <a:ln w="9525" cap="flat" cmpd="sng" algn="ctr">
              <a:solidFill>
                <a:srgbClr val="000000"/>
              </a:solidFill>
              <a:prstDash val="solid"/>
              <a:round/>
              <a:headEnd type="triangle" w="med" len="med"/>
              <a:tailEnd type="triangle" w="med" len="med"/>
            </a:ln>
            <a:effectLst/>
          </p:spPr>
        </p:cxnSp>
        <p:cxnSp>
          <p:nvCxnSpPr>
            <p:cNvPr id="71" name="Straight Connector 70"/>
            <p:cNvCxnSpPr/>
            <p:nvPr/>
          </p:nvCxnSpPr>
          <p:spPr bwMode="auto">
            <a:xfrm>
              <a:off x="4071881" y="4100900"/>
              <a:ext cx="1198358" cy="457059"/>
            </a:xfrm>
            <a:prstGeom prst="line">
              <a:avLst/>
            </a:prstGeom>
            <a:noFill/>
            <a:ln w="9525" cap="flat" cmpd="sng" algn="ctr">
              <a:solidFill>
                <a:srgbClr val="000000"/>
              </a:solidFill>
              <a:prstDash val="solid"/>
              <a:round/>
              <a:headEnd type="triangle" w="med" len="med"/>
              <a:tailEnd type="triangle" w="med" len="med"/>
            </a:ln>
            <a:effectLst/>
          </p:spPr>
        </p:cxnSp>
        <p:cxnSp>
          <p:nvCxnSpPr>
            <p:cNvPr id="72" name="Straight Connector 71"/>
            <p:cNvCxnSpPr/>
            <p:nvPr/>
          </p:nvCxnSpPr>
          <p:spPr bwMode="auto">
            <a:xfrm flipH="1" flipV="1">
              <a:off x="6446782" y="2482948"/>
              <a:ext cx="1198358" cy="457059"/>
            </a:xfrm>
            <a:prstGeom prst="line">
              <a:avLst/>
            </a:prstGeom>
            <a:noFill/>
            <a:ln w="9525" cap="flat" cmpd="sng" algn="ctr">
              <a:solidFill>
                <a:srgbClr val="000000"/>
              </a:solidFill>
              <a:prstDash val="solid"/>
              <a:round/>
              <a:headEnd type="triangle" w="med" len="med"/>
              <a:tailEnd type="triangle" w="med" len="med"/>
            </a:ln>
            <a:effectLst/>
          </p:spPr>
        </p:cxnSp>
        <p:cxnSp>
          <p:nvCxnSpPr>
            <p:cNvPr id="73" name="Straight Connector 72"/>
            <p:cNvCxnSpPr/>
            <p:nvPr/>
          </p:nvCxnSpPr>
          <p:spPr bwMode="auto">
            <a:xfrm flipH="1">
              <a:off x="6446782" y="4100900"/>
              <a:ext cx="1198358" cy="457059"/>
            </a:xfrm>
            <a:prstGeom prst="line">
              <a:avLst/>
            </a:prstGeom>
            <a:noFill/>
            <a:ln w="9525" cap="flat" cmpd="sng" algn="ctr">
              <a:solidFill>
                <a:srgbClr val="000000"/>
              </a:solidFill>
              <a:prstDash val="solid"/>
              <a:round/>
              <a:headEnd type="triangle" w="med" len="med"/>
              <a:tailEnd type="triangle" w="med" len="med"/>
            </a:ln>
            <a:effectLst/>
          </p:spPr>
        </p:cxnSp>
      </p:grpSp>
    </p:spTree>
    <p:extLst>
      <p:ext uri="{BB962C8B-B14F-4D97-AF65-F5344CB8AC3E}">
        <p14:creationId xmlns:p14="http://schemas.microsoft.com/office/powerpoint/2010/main" val="4106267046"/>
      </p:ext>
    </p:extLst>
  </p:cSld>
  <p:clrMapOvr>
    <a:masterClrMapping/>
  </p:clrMapOvr>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6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nk">
  <a:themeElements>
    <a:clrScheme name="blank 14">
      <a:dk1>
        <a:srgbClr val="000000"/>
      </a:dk1>
      <a:lt1>
        <a:srgbClr val="FFFFFF"/>
      </a:lt1>
      <a:dk2>
        <a:srgbClr val="000000"/>
      </a:dk2>
      <a:lt2>
        <a:srgbClr val="808080"/>
      </a:lt2>
      <a:accent1>
        <a:srgbClr val="00AB39"/>
      </a:accent1>
      <a:accent2>
        <a:srgbClr val="FFE512"/>
      </a:accent2>
      <a:accent3>
        <a:srgbClr val="FFFFFF"/>
      </a:accent3>
      <a:accent4>
        <a:srgbClr val="000000"/>
      </a:accent4>
      <a:accent5>
        <a:srgbClr val="AAD2AE"/>
      </a:accent5>
      <a:accent6>
        <a:srgbClr val="E7CF0F"/>
      </a:accent6>
      <a:hlink>
        <a:srgbClr val="003A6F"/>
      </a:hlink>
      <a:folHlink>
        <a:srgbClr val="A1283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20000"/>
          </a:lnSpc>
          <a:spcBef>
            <a:spcPct val="20000"/>
          </a:spcBef>
          <a:spcAft>
            <a:spcPct val="0"/>
          </a:spcAft>
          <a:buClrTx/>
          <a:buSzTx/>
          <a:buFontTx/>
          <a:buNone/>
          <a:tabLst/>
          <a:defRPr kumimoji="0" lang="en-US" sz="14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20000"/>
          </a:lnSpc>
          <a:spcBef>
            <a:spcPct val="20000"/>
          </a:spcBef>
          <a:spcAft>
            <a:spcPct val="0"/>
          </a:spcAft>
          <a:buClrTx/>
          <a:buSzTx/>
          <a:buFontTx/>
          <a:buNone/>
          <a:tabLst/>
          <a:defRPr kumimoji="0" lang="en-US" sz="1400" b="1" i="0" u="none" strike="noStrike" cap="none" normalizeH="0" baseline="0" smtClean="0">
            <a:ln>
              <a:noFill/>
            </a:ln>
            <a:solidFill>
              <a:schemeClr val="tx1"/>
            </a:solidFill>
            <a:effectLst/>
            <a:latin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13">
        <a:dk1>
          <a:srgbClr val="000000"/>
        </a:dk1>
        <a:lt1>
          <a:srgbClr val="FFFFFF"/>
        </a:lt1>
        <a:dk2>
          <a:srgbClr val="000000"/>
        </a:dk2>
        <a:lt2>
          <a:srgbClr val="808080"/>
        </a:lt2>
        <a:accent1>
          <a:srgbClr val="00AB39"/>
        </a:accent1>
        <a:accent2>
          <a:srgbClr val="FFCE00"/>
        </a:accent2>
        <a:accent3>
          <a:srgbClr val="FFFFFF"/>
        </a:accent3>
        <a:accent4>
          <a:srgbClr val="000000"/>
        </a:accent4>
        <a:accent5>
          <a:srgbClr val="AAD2AE"/>
        </a:accent5>
        <a:accent6>
          <a:srgbClr val="E7BA00"/>
        </a:accent6>
        <a:hlink>
          <a:srgbClr val="003A6F"/>
        </a:hlink>
        <a:folHlink>
          <a:srgbClr val="A12830"/>
        </a:folHlink>
      </a:clrScheme>
      <a:clrMap bg1="lt1" tx1="dk1" bg2="lt2" tx2="dk2" accent1="accent1" accent2="accent2" accent3="accent3" accent4="accent4" accent5="accent5" accent6="accent6" hlink="hlink" folHlink="folHlink"/>
    </a:extraClrScheme>
    <a:extraClrScheme>
      <a:clrScheme name="blank 14">
        <a:dk1>
          <a:srgbClr val="000000"/>
        </a:dk1>
        <a:lt1>
          <a:srgbClr val="FFFFFF"/>
        </a:lt1>
        <a:dk2>
          <a:srgbClr val="000000"/>
        </a:dk2>
        <a:lt2>
          <a:srgbClr val="808080"/>
        </a:lt2>
        <a:accent1>
          <a:srgbClr val="00AB39"/>
        </a:accent1>
        <a:accent2>
          <a:srgbClr val="FFE512"/>
        </a:accent2>
        <a:accent3>
          <a:srgbClr val="FFFFFF"/>
        </a:accent3>
        <a:accent4>
          <a:srgbClr val="000000"/>
        </a:accent4>
        <a:accent5>
          <a:srgbClr val="AAD2AE"/>
        </a:accent5>
        <a:accent6>
          <a:srgbClr val="E7CF0F"/>
        </a:accent6>
        <a:hlink>
          <a:srgbClr val="003A6F"/>
        </a:hlink>
        <a:folHlink>
          <a:srgbClr val="A1283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blank">
  <a:themeElements>
    <a:clrScheme name="blank 14">
      <a:dk1>
        <a:srgbClr val="000000"/>
      </a:dk1>
      <a:lt1>
        <a:srgbClr val="FFFFFF"/>
      </a:lt1>
      <a:dk2>
        <a:srgbClr val="000000"/>
      </a:dk2>
      <a:lt2>
        <a:srgbClr val="808080"/>
      </a:lt2>
      <a:accent1>
        <a:srgbClr val="00AB39"/>
      </a:accent1>
      <a:accent2>
        <a:srgbClr val="FFE512"/>
      </a:accent2>
      <a:accent3>
        <a:srgbClr val="FFFFFF"/>
      </a:accent3>
      <a:accent4>
        <a:srgbClr val="000000"/>
      </a:accent4>
      <a:accent5>
        <a:srgbClr val="AAD2AE"/>
      </a:accent5>
      <a:accent6>
        <a:srgbClr val="E7CF0F"/>
      </a:accent6>
      <a:hlink>
        <a:srgbClr val="003A6F"/>
      </a:hlink>
      <a:folHlink>
        <a:srgbClr val="A1283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20000"/>
          </a:lnSpc>
          <a:spcBef>
            <a:spcPct val="20000"/>
          </a:spcBef>
          <a:spcAft>
            <a:spcPct val="0"/>
          </a:spcAft>
          <a:buClrTx/>
          <a:buSzTx/>
          <a:buFontTx/>
          <a:buNone/>
          <a:tabLst/>
          <a:defRPr kumimoji="0" lang="en-US" sz="14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20000"/>
          </a:lnSpc>
          <a:spcBef>
            <a:spcPct val="20000"/>
          </a:spcBef>
          <a:spcAft>
            <a:spcPct val="0"/>
          </a:spcAft>
          <a:buClrTx/>
          <a:buSzTx/>
          <a:buFontTx/>
          <a:buNone/>
          <a:tabLst/>
          <a:defRPr kumimoji="0" lang="en-US" sz="1400" b="1" i="0" u="none" strike="noStrike" cap="none" normalizeH="0" baseline="0" smtClean="0">
            <a:ln>
              <a:noFill/>
            </a:ln>
            <a:solidFill>
              <a:schemeClr val="tx1"/>
            </a:solidFill>
            <a:effectLst/>
            <a:latin typeface="Arial"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13">
        <a:dk1>
          <a:srgbClr val="000000"/>
        </a:dk1>
        <a:lt1>
          <a:srgbClr val="FFFFFF"/>
        </a:lt1>
        <a:dk2>
          <a:srgbClr val="000000"/>
        </a:dk2>
        <a:lt2>
          <a:srgbClr val="808080"/>
        </a:lt2>
        <a:accent1>
          <a:srgbClr val="00AB39"/>
        </a:accent1>
        <a:accent2>
          <a:srgbClr val="FFCE00"/>
        </a:accent2>
        <a:accent3>
          <a:srgbClr val="FFFFFF"/>
        </a:accent3>
        <a:accent4>
          <a:srgbClr val="000000"/>
        </a:accent4>
        <a:accent5>
          <a:srgbClr val="AAD2AE"/>
        </a:accent5>
        <a:accent6>
          <a:srgbClr val="E7BA00"/>
        </a:accent6>
        <a:hlink>
          <a:srgbClr val="003A6F"/>
        </a:hlink>
        <a:folHlink>
          <a:srgbClr val="A12830"/>
        </a:folHlink>
      </a:clrScheme>
      <a:clrMap bg1="lt1" tx1="dk1" bg2="lt2" tx2="dk2" accent1="accent1" accent2="accent2" accent3="accent3" accent4="accent4" accent5="accent5" accent6="accent6" hlink="hlink" folHlink="folHlink"/>
    </a:extraClrScheme>
    <a:extraClrScheme>
      <a:clrScheme name="blank 14">
        <a:dk1>
          <a:srgbClr val="000000"/>
        </a:dk1>
        <a:lt1>
          <a:srgbClr val="FFFFFF"/>
        </a:lt1>
        <a:dk2>
          <a:srgbClr val="000000"/>
        </a:dk2>
        <a:lt2>
          <a:srgbClr val="808080"/>
        </a:lt2>
        <a:accent1>
          <a:srgbClr val="00AB39"/>
        </a:accent1>
        <a:accent2>
          <a:srgbClr val="FFE512"/>
        </a:accent2>
        <a:accent3>
          <a:srgbClr val="FFFFFF"/>
        </a:accent3>
        <a:accent4>
          <a:srgbClr val="000000"/>
        </a:accent4>
        <a:accent5>
          <a:srgbClr val="AAD2AE"/>
        </a:accent5>
        <a:accent6>
          <a:srgbClr val="E7CF0F"/>
        </a:accent6>
        <a:hlink>
          <a:srgbClr val="003A6F"/>
        </a:hlink>
        <a:folHlink>
          <a:srgbClr val="A1283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3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4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5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2343</TotalTime>
  <Words>2198</Words>
  <Application>Microsoft Office PowerPoint</Application>
  <PresentationFormat>On-screen Show (16:9)</PresentationFormat>
  <Paragraphs>517</Paragraphs>
  <Slides>42</Slides>
  <Notes>41</Notes>
  <HiddenSlides>0</HiddenSlides>
  <MMClips>0</MMClips>
  <ScaleCrop>false</ScaleCrop>
  <HeadingPairs>
    <vt:vector size="6" baseType="variant">
      <vt:variant>
        <vt:lpstr>Fonts Used</vt:lpstr>
      </vt:variant>
      <vt:variant>
        <vt:i4>7</vt:i4>
      </vt:variant>
      <vt:variant>
        <vt:lpstr>Theme</vt:lpstr>
      </vt:variant>
      <vt:variant>
        <vt:i4>10</vt:i4>
      </vt:variant>
      <vt:variant>
        <vt:lpstr>Slide Titles</vt:lpstr>
      </vt:variant>
      <vt:variant>
        <vt:i4>42</vt:i4>
      </vt:variant>
    </vt:vector>
  </HeadingPairs>
  <TitlesOfParts>
    <vt:vector size="59" baseType="lpstr">
      <vt:lpstr>MS PGothic</vt:lpstr>
      <vt:lpstr>Overpass</vt:lpstr>
      <vt:lpstr>Gill Sans</vt:lpstr>
      <vt:lpstr>MS PGothic</vt:lpstr>
      <vt:lpstr>Mangal</vt:lpstr>
      <vt:lpstr>Arial</vt:lpstr>
      <vt:lpstr>Times New Roman</vt:lpstr>
      <vt:lpstr>simple-light-2</vt:lpstr>
      <vt:lpstr>blank</vt:lpstr>
      <vt:lpstr>1_blank</vt:lpstr>
      <vt:lpstr>Simple Light</vt:lpstr>
      <vt:lpstr>1_Simple Light</vt:lpstr>
      <vt:lpstr>2_Simple Light</vt:lpstr>
      <vt:lpstr>3_Simple Light</vt:lpstr>
      <vt:lpstr>4_Simple Light</vt:lpstr>
      <vt:lpstr>5_Simple Light</vt:lpstr>
      <vt:lpstr>6_Simple Light</vt:lpstr>
      <vt:lpstr>PowerPoint Presentation</vt:lpstr>
      <vt:lpstr>Capital One at a glance</vt:lpstr>
      <vt:lpstr>We are one of the largest banks in the U.S.</vt:lpstr>
      <vt:lpstr>We have transformed the company into a top 10 bank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ECS deploys the container to the ECS Cluster</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Bonham, Andrew</dc:creator>
  <cp:lastModifiedBy>Bonham, Andrew</cp:lastModifiedBy>
  <cp:revision>194</cp:revision>
  <dcterms:modified xsi:type="dcterms:W3CDTF">2018-05-04T17:19:21Z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 Classification Level">
    <vt:lpwstr>Public</vt:lpwstr>
  </property>
</Properties>
</file>